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8"/>
  </p:notesMasterIdLst>
  <p:sldIdLst>
    <p:sldId id="256" r:id="rId2"/>
    <p:sldId id="257" r:id="rId3"/>
    <p:sldId id="258" r:id="rId4"/>
    <p:sldId id="260" r:id="rId5"/>
    <p:sldId id="261" r:id="rId6"/>
    <p:sldId id="263" r:id="rId7"/>
    <p:sldId id="262" r:id="rId8"/>
    <p:sldId id="265" r:id="rId9"/>
    <p:sldId id="264" r:id="rId10"/>
    <p:sldId id="267" r:id="rId11"/>
    <p:sldId id="266" r:id="rId12"/>
    <p:sldId id="269" r:id="rId13"/>
    <p:sldId id="268" r:id="rId14"/>
    <p:sldId id="271" r:id="rId15"/>
    <p:sldId id="270" r:id="rId16"/>
    <p:sldId id="273" r:id="rId17"/>
    <p:sldId id="272" r:id="rId18"/>
    <p:sldId id="275" r:id="rId19"/>
    <p:sldId id="274" r:id="rId20"/>
    <p:sldId id="277" r:id="rId21"/>
    <p:sldId id="276" r:id="rId22"/>
    <p:sldId id="279" r:id="rId23"/>
    <p:sldId id="278" r:id="rId24"/>
    <p:sldId id="281" r:id="rId25"/>
    <p:sldId id="280" r:id="rId26"/>
    <p:sldId id="283" r:id="rId27"/>
    <p:sldId id="282" r:id="rId28"/>
    <p:sldId id="285" r:id="rId29"/>
    <p:sldId id="284" r:id="rId30"/>
    <p:sldId id="287" r:id="rId31"/>
    <p:sldId id="286" r:id="rId32"/>
    <p:sldId id="290" r:id="rId33"/>
    <p:sldId id="288" r:id="rId34"/>
    <p:sldId id="291" r:id="rId35"/>
    <p:sldId id="289" r:id="rId36"/>
    <p:sldId id="293" r:id="rId37"/>
    <p:sldId id="292" r:id="rId38"/>
    <p:sldId id="295" r:id="rId39"/>
    <p:sldId id="294" r:id="rId40"/>
    <p:sldId id="297" r:id="rId41"/>
    <p:sldId id="296" r:id="rId42"/>
    <p:sldId id="299" r:id="rId43"/>
    <p:sldId id="298" r:id="rId44"/>
    <p:sldId id="301" r:id="rId45"/>
    <p:sldId id="300" r:id="rId46"/>
    <p:sldId id="304" r:id="rId47"/>
    <p:sldId id="305" r:id="rId48"/>
    <p:sldId id="302" r:id="rId49"/>
    <p:sldId id="306" r:id="rId50"/>
    <p:sldId id="303" r:id="rId51"/>
    <p:sldId id="308" r:id="rId52"/>
    <p:sldId id="307" r:id="rId53"/>
    <p:sldId id="309" r:id="rId54"/>
    <p:sldId id="310" r:id="rId55"/>
    <p:sldId id="312" r:id="rId56"/>
    <p:sldId id="311" r:id="rId57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837D0AF2-30AC-4CEC-81AF-FE1665670BB5}">
          <p14:sldIdLst>
            <p14:sldId id="256"/>
            <p14:sldId id="257"/>
            <p14:sldId id="258"/>
            <p14:sldId id="260"/>
            <p14:sldId id="261"/>
            <p14:sldId id="263"/>
            <p14:sldId id="262"/>
            <p14:sldId id="265"/>
            <p14:sldId id="264"/>
            <p14:sldId id="267"/>
            <p14:sldId id="266"/>
            <p14:sldId id="269"/>
            <p14:sldId id="268"/>
            <p14:sldId id="271"/>
            <p14:sldId id="270"/>
            <p14:sldId id="273"/>
            <p14:sldId id="272"/>
            <p14:sldId id="275"/>
            <p14:sldId id="274"/>
            <p14:sldId id="277"/>
            <p14:sldId id="276"/>
            <p14:sldId id="279"/>
            <p14:sldId id="278"/>
            <p14:sldId id="281"/>
            <p14:sldId id="280"/>
            <p14:sldId id="283"/>
            <p14:sldId id="282"/>
            <p14:sldId id="285"/>
            <p14:sldId id="284"/>
            <p14:sldId id="287"/>
            <p14:sldId id="286"/>
            <p14:sldId id="290"/>
            <p14:sldId id="288"/>
            <p14:sldId id="291"/>
            <p14:sldId id="289"/>
            <p14:sldId id="293"/>
            <p14:sldId id="292"/>
            <p14:sldId id="295"/>
            <p14:sldId id="294"/>
            <p14:sldId id="297"/>
            <p14:sldId id="296"/>
            <p14:sldId id="299"/>
            <p14:sldId id="298"/>
            <p14:sldId id="301"/>
            <p14:sldId id="300"/>
            <p14:sldId id="304"/>
            <p14:sldId id="305"/>
            <p14:sldId id="302"/>
            <p14:sldId id="306"/>
            <p14:sldId id="303"/>
            <p14:sldId id="308"/>
            <p14:sldId id="307"/>
            <p14:sldId id="309"/>
            <p14:sldId id="310"/>
            <p14:sldId id="312"/>
            <p14:sldId id="311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10" d="100"/>
          <a:sy n="110" d="100"/>
        </p:scale>
        <p:origin x="-1632" y="-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A8B571-D766-4520-9AA1-24CA80F9BE18}" type="datetimeFigureOut">
              <a:rPr lang="zh-CN" altLang="en-US" smtClean="0"/>
              <a:t>2015/12/21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7C50A8-1588-454A-90EE-D3C0150C629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29282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alacards.org/card/chronic_berylliosis" TargetMode="External"/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://pathcards.genecards.org/card/epstein-barr_virus_infection" TargetMode="External"/><Relationship Id="rId5" Type="http://schemas.openxmlformats.org/officeDocument/2006/relationships/hyperlink" Target="http://pathcards.genecards.org/card/class_i_mhc_mediated_antigen_processing_and_presentation" TargetMode="External"/><Relationship Id="rId4" Type="http://schemas.openxmlformats.org/officeDocument/2006/relationships/hyperlink" Target="http://www.malacards.org/card/wegener_granulomatosis" TargetMode="Externa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pathcards.genecards.org/card/metabolism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alacards.org/card/rift_valley_fever" TargetMode="External"/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://pathcards.genecards.org/card/interferon_signaling" TargetMode="External"/><Relationship Id="rId5" Type="http://schemas.openxmlformats.org/officeDocument/2006/relationships/hyperlink" Target="http://pathcards.genecards.org/card/class_i_mhc_mediated_antigen_processing_and_presentation" TargetMode="External"/><Relationship Id="rId4" Type="http://schemas.openxmlformats.org/officeDocument/2006/relationships/hyperlink" Target="http://www.malacards.org/card/esophageal_cancer" TargetMode="Externa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alacards.org/card/candidiasis_familial_5_autosomal_recessive" TargetMode="External"/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www.malacards.org/card/chronic_mucocutaneous_candidiasis" TargetMode="Externa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alacards.org/card/subacute_sclerosing_panencephalitis" TargetMode="External"/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www.malacards.org/card/rift_valley_fever" TargetMode="Externa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alacards.org/card/fanconi_anemia_complementation_group_c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www.malacards.org/card/birt_hogg_dube_syndrome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59B536-0302-4B9C-B934-BC720A1E72E8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20573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Class II molecules are expressed in antigen presenting cells (APC: B lymphocytes, dendritic cells, macrophages). The beta chain is approximately 26-28 </a:t>
            </a:r>
            <a:r>
              <a:rPr lang="en-US" altLang="zh-CN" dirty="0" err="1" smtClean="0"/>
              <a:t>kDa</a:t>
            </a:r>
            <a:r>
              <a:rPr lang="en-US" altLang="zh-CN" dirty="0" smtClean="0"/>
              <a:t> and its gene contains 6 exons.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Diseases associated with HLA-DPB1 include </a:t>
            </a:r>
            <a:r>
              <a:rPr lang="en-US" altLang="zh-CN" dirty="0" smtClean="0">
                <a:hlinkClick r:id="rId3" tooltip="See chronic berylliosis at Malacards"/>
              </a:rPr>
              <a:t>chronic </a:t>
            </a:r>
            <a:r>
              <a:rPr lang="en-US" altLang="zh-CN" dirty="0" err="1" smtClean="0">
                <a:hlinkClick r:id="rId3" tooltip="See chronic berylliosis at Malacards"/>
              </a:rPr>
              <a:t>berylliosis</a:t>
            </a:r>
            <a:r>
              <a:rPr lang="en-US" altLang="zh-CN" dirty="0" smtClean="0"/>
              <a:t> and </a:t>
            </a:r>
            <a:r>
              <a:rPr lang="en-US" altLang="zh-CN" dirty="0" err="1" smtClean="0">
                <a:hlinkClick r:id="rId4" tooltip="See wegener granulomatosis at Malacards"/>
              </a:rPr>
              <a:t>wegener</a:t>
            </a:r>
            <a:r>
              <a:rPr lang="en-US" altLang="zh-CN" dirty="0" smtClean="0">
                <a:hlinkClick r:id="rId4" tooltip="See wegener granulomatosis at Malacards"/>
              </a:rPr>
              <a:t> </a:t>
            </a:r>
            <a:r>
              <a:rPr lang="en-US" altLang="zh-CN" dirty="0" err="1" smtClean="0">
                <a:hlinkClick r:id="rId4" tooltip="See wegener granulomatosis at Malacards"/>
              </a:rPr>
              <a:t>granulomatosis</a:t>
            </a:r>
            <a:r>
              <a:rPr lang="en-US" altLang="zh-CN" dirty="0" smtClean="0"/>
              <a:t>. Among its related pathways are </a:t>
            </a:r>
            <a:r>
              <a:rPr lang="en-US" altLang="zh-CN" dirty="0" smtClean="0">
                <a:hlinkClick r:id="rId5" tooltip="See Class I MHC mediated antigen processing and presentation at Pathcards"/>
              </a:rPr>
              <a:t>Class I MHC mediated antigen processing and presentation</a:t>
            </a:r>
            <a:r>
              <a:rPr lang="en-US" altLang="zh-CN" dirty="0" smtClean="0"/>
              <a:t> and </a:t>
            </a:r>
            <a:r>
              <a:rPr lang="en-US" altLang="zh-CN" dirty="0" smtClean="0">
                <a:hlinkClick r:id="rId6" tooltip="See Epstein-Barr virus infection at Pathcards"/>
              </a:rPr>
              <a:t>Epstein-Barr virus infection</a:t>
            </a:r>
            <a:r>
              <a:rPr lang="en-US" altLang="zh-CN" dirty="0" smtClean="0"/>
              <a:t>.</a:t>
            </a:r>
            <a:endParaRPr lang="zh-CN" alt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59B536-0302-4B9C-B934-BC720A1E72E8}" type="slidenum">
              <a:rPr lang="zh-CN" altLang="en-US" smtClean="0"/>
              <a:pPr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16797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Among its related pathways are </a:t>
            </a:r>
            <a:r>
              <a:rPr lang="en-US" altLang="zh-CN" dirty="0" smtClean="0">
                <a:hlinkClick r:id="rId3" tooltip="See Metabolism at Pathcards"/>
              </a:rPr>
              <a:t>Metabolism</a:t>
            </a:r>
            <a:endParaRPr lang="zh-CN" altLang="en-US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59B536-0302-4B9C-B934-BC720A1E72E8}" type="slidenum">
              <a:rPr lang="zh-CN" altLang="en-US" smtClean="0"/>
              <a:pPr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54139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Active against multiple viruses, including influenza A virus, SARS coronavirus (SARS-</a:t>
            </a:r>
            <a:r>
              <a:rPr lang="en-US" altLang="zh-CN" dirty="0" err="1" smtClean="0"/>
              <a:t>CoV</a:t>
            </a:r>
            <a:r>
              <a:rPr lang="en-US" altLang="zh-CN" dirty="0" smtClean="0"/>
              <a:t>), Marburg virus (MARV), Ebola virus (EBOV), Dengue virus (DNV), West Nile virus (WNV), human immunodeficiency virus type 1 (HIV-1) and hepatitis C virus (HCV). </a:t>
            </a:r>
          </a:p>
          <a:p>
            <a:r>
              <a:rPr lang="en-US" altLang="zh-CN" dirty="0" smtClean="0"/>
              <a:t>Can inhibit: influenza virus </a:t>
            </a:r>
            <a:r>
              <a:rPr lang="en-US" altLang="zh-CN" dirty="0" err="1" smtClean="0"/>
              <a:t>hemagglutinin</a:t>
            </a:r>
            <a:r>
              <a:rPr lang="en-US" altLang="zh-CN" dirty="0" smtClean="0"/>
              <a:t> protein-mediated viral entry, MARV and EBOV GP1,2-mediated viral entry and SARS-</a:t>
            </a:r>
            <a:r>
              <a:rPr lang="en-US" altLang="zh-CN" dirty="0" err="1" smtClean="0"/>
              <a:t>CoV</a:t>
            </a:r>
            <a:r>
              <a:rPr lang="en-US" altLang="zh-CN" dirty="0" smtClean="0"/>
              <a:t> S protein-mediated viral entry.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Diseases associated with IFITM1 include </a:t>
            </a:r>
            <a:r>
              <a:rPr lang="en-US" altLang="zh-CN" dirty="0" smtClean="0">
                <a:hlinkClick r:id="rId3" tooltip="See rift valley fever at Malacards"/>
              </a:rPr>
              <a:t>rift valley fever</a:t>
            </a:r>
            <a:r>
              <a:rPr lang="en-US" altLang="zh-CN" dirty="0" smtClean="0"/>
              <a:t> and </a:t>
            </a:r>
            <a:r>
              <a:rPr lang="en-US" altLang="zh-CN" dirty="0" smtClean="0">
                <a:hlinkClick r:id="rId4" tooltip="See esophageal cancer at Malacards"/>
              </a:rPr>
              <a:t>esophageal cancer</a:t>
            </a:r>
            <a:r>
              <a:rPr lang="en-US" altLang="zh-CN" dirty="0" smtClean="0"/>
              <a:t>. Among its related pathways are </a:t>
            </a:r>
            <a:r>
              <a:rPr lang="en-US" altLang="zh-CN" dirty="0" smtClean="0">
                <a:hlinkClick r:id="rId5" tooltip="See Class I MHC mediated antigen processing and presentation at Pathcards"/>
              </a:rPr>
              <a:t>Class I MHC mediated antigen processing and presentation</a:t>
            </a:r>
            <a:r>
              <a:rPr lang="en-US" altLang="zh-CN" dirty="0" smtClean="0"/>
              <a:t> and </a:t>
            </a:r>
            <a:r>
              <a:rPr lang="en-US" altLang="zh-CN" dirty="0" smtClean="0">
                <a:hlinkClick r:id="rId6" tooltip="See Interferon Signaling at Pathcards"/>
              </a:rPr>
              <a:t>Interferon Signaling</a:t>
            </a:r>
            <a:r>
              <a:rPr lang="en-US" altLang="zh-CN" dirty="0" smtClean="0"/>
              <a:t>.</a:t>
            </a:r>
            <a:endParaRPr lang="zh-CN" altLang="en-US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59B536-0302-4B9C-B934-BC720A1E72E8}" type="slidenum">
              <a:rPr lang="zh-CN" altLang="en-US" smtClean="0"/>
              <a:pPr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79262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The transmembrane protein encoded by this gene (interleukin 17A receptor; IL17RA) is a ubiquitous type I membrane glycoprotein that binds with low affinity to interleukin 17A.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Diseases associated with IL17RA include </a:t>
            </a:r>
            <a:r>
              <a:rPr lang="en-US" altLang="zh-CN" dirty="0" smtClean="0">
                <a:hlinkClick r:id="rId3" tooltip="See candidiasis, familial, 5, autosomal recessive at Malacards"/>
              </a:rPr>
              <a:t>candidiasis, familial, 5, autosomal recessive</a:t>
            </a:r>
            <a:r>
              <a:rPr lang="en-US" altLang="zh-CN" dirty="0" smtClean="0"/>
              <a:t> and </a:t>
            </a:r>
            <a:r>
              <a:rPr lang="en-US" altLang="zh-CN" dirty="0" smtClean="0">
                <a:hlinkClick r:id="rId4" tooltip="See chronic mucocutaneous candidiasis at Malacards"/>
              </a:rPr>
              <a:t>chronic </a:t>
            </a:r>
            <a:r>
              <a:rPr lang="en-US" altLang="zh-CN" dirty="0" err="1" smtClean="0">
                <a:hlinkClick r:id="rId4" tooltip="See chronic mucocutaneous candidiasis at Malacards"/>
              </a:rPr>
              <a:t>mucocutaneous</a:t>
            </a:r>
            <a:r>
              <a:rPr lang="en-US" altLang="zh-CN" dirty="0" smtClean="0">
                <a:hlinkClick r:id="rId4" tooltip="See chronic mucocutaneous candidiasis at Malacards"/>
              </a:rPr>
              <a:t> candidiasis</a:t>
            </a:r>
            <a:r>
              <a:rPr lang="en-US" altLang="zh-CN" dirty="0" smtClean="0"/>
              <a:t>.</a:t>
            </a:r>
            <a:endParaRPr lang="zh-CN" altLang="en-US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59B536-0302-4B9C-B934-BC720A1E72E8}" type="slidenum">
              <a:rPr lang="zh-CN" altLang="en-US" smtClean="0"/>
              <a:pPr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79636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Its target viruses include negative-stranded RNA viruses and HBV through binding and inactivation of their </a:t>
            </a:r>
            <a:r>
              <a:rPr lang="en-US" altLang="zh-CN" dirty="0" err="1" smtClean="0"/>
              <a:t>ribonucleocapsid</a:t>
            </a:r>
            <a:r>
              <a:rPr lang="en-US" altLang="zh-CN" dirty="0" smtClean="0"/>
              <a:t>.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May </a:t>
            </a:r>
            <a:r>
              <a:rPr lang="en-US" altLang="zh-CN" b="1" dirty="0" smtClean="0"/>
              <a:t>regulate the calcium channel activity of TRPCs(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canonical transient receptor potential)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Diseases associated with MX1 include </a:t>
            </a:r>
            <a:r>
              <a:rPr lang="en-US" altLang="zh-CN" dirty="0" err="1" smtClean="0">
                <a:hlinkClick r:id="rId3" tooltip="See subacute sclerosing panencephalitis at Malacards"/>
              </a:rPr>
              <a:t>subacute</a:t>
            </a:r>
            <a:r>
              <a:rPr lang="en-US" altLang="zh-CN" dirty="0" smtClean="0">
                <a:hlinkClick r:id="rId3" tooltip="See subacute sclerosing panencephalitis at Malacards"/>
              </a:rPr>
              <a:t> </a:t>
            </a:r>
            <a:r>
              <a:rPr lang="en-US" altLang="zh-CN" dirty="0" err="1" smtClean="0">
                <a:hlinkClick r:id="rId3" tooltip="See subacute sclerosing panencephalitis at Malacards"/>
              </a:rPr>
              <a:t>sclerosing</a:t>
            </a:r>
            <a:r>
              <a:rPr lang="en-US" altLang="zh-CN" dirty="0" smtClean="0">
                <a:hlinkClick r:id="rId3" tooltip="See subacute sclerosing panencephalitis at Malacards"/>
              </a:rPr>
              <a:t> </a:t>
            </a:r>
            <a:r>
              <a:rPr lang="en-US" altLang="zh-CN" dirty="0" err="1" smtClean="0">
                <a:hlinkClick r:id="rId3" tooltip="See subacute sclerosing panencephalitis at Malacards"/>
              </a:rPr>
              <a:t>panencephalitis</a:t>
            </a:r>
            <a:r>
              <a:rPr lang="en-US" altLang="zh-CN" dirty="0" smtClean="0"/>
              <a:t> and </a:t>
            </a:r>
            <a:r>
              <a:rPr lang="en-US" altLang="zh-CN" dirty="0" smtClean="0">
                <a:hlinkClick r:id="rId4" tooltip="See rift valley fever at Malacards"/>
              </a:rPr>
              <a:t>rift valley fever</a:t>
            </a:r>
            <a:r>
              <a:rPr lang="en-US" altLang="zh-CN" dirty="0" smtClean="0"/>
              <a:t>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59B536-0302-4B9C-B934-BC720A1E72E8}" type="slidenum">
              <a:rPr lang="zh-CN" altLang="en-US" smtClean="0"/>
              <a:pPr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29014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Tumor, SLE</a:t>
            </a:r>
            <a:r>
              <a:rPr lang="zh-CN" altLang="en-US" dirty="0" smtClean="0"/>
              <a:t>等都发现该基因的变化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59B536-0302-4B9C-B934-BC720A1E72E8}" type="slidenum">
              <a:rPr lang="zh-CN" altLang="en-US" smtClean="0"/>
              <a:pPr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90862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长程增强  关节受累可能有关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59B536-0302-4B9C-B934-BC720A1E72E8}" type="slidenum">
              <a:rPr lang="zh-CN" altLang="en-US" smtClean="0"/>
              <a:pPr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33090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神经源性萎缩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59B536-0302-4B9C-B934-BC720A1E72E8}" type="slidenum">
              <a:rPr lang="zh-CN" altLang="en-US" smtClean="0"/>
              <a:pPr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65855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 smtClean="0"/>
              <a:t>urothelium</a:t>
            </a:r>
            <a:r>
              <a:rPr lang="en-US" altLang="zh-CN" dirty="0" smtClean="0"/>
              <a:t>(</a:t>
            </a:r>
            <a:r>
              <a:rPr lang="zh-CN" altLang="en-US" dirty="0" smtClean="0"/>
              <a:t>尿道膀胱上皮，移形上皮</a:t>
            </a:r>
            <a:r>
              <a:rPr lang="en-US" altLang="zh-CN" dirty="0" smtClean="0"/>
              <a:t>)   </a:t>
            </a:r>
            <a:r>
              <a:rPr lang="zh-CN" altLang="en-US" dirty="0" smtClean="0"/>
              <a:t>肾累积相关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59B536-0302-4B9C-B934-BC720A1E72E8}" type="slidenum">
              <a:rPr lang="zh-CN" altLang="en-US" smtClean="0"/>
              <a:pPr/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85217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oxidative stress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59B536-0302-4B9C-B934-BC720A1E72E8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54571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Class II molecules are expressed in antigen presenting cells (B lymphocytes, dendritic cells, macrophages) and are used to present antigenic peptides on the cell surface to be recognized by CD4 T-cells.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59B536-0302-4B9C-B934-BC720A1E72E8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377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基质细胞因子</a:t>
            </a:r>
            <a:r>
              <a:rPr lang="en-US" altLang="zh-CN" dirty="0" smtClean="0"/>
              <a:t>4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Isoform 5 may be involved in the </a:t>
            </a:r>
            <a:r>
              <a:rPr lang="en-US" altLang="zh-CN" b="1" dirty="0" smtClean="0"/>
              <a:t>exocytosis of zymogens </a:t>
            </a:r>
            <a:r>
              <a:rPr lang="en-US" altLang="zh-CN" dirty="0" smtClean="0"/>
              <a:t>by pancreatic </a:t>
            </a:r>
            <a:r>
              <a:rPr lang="en-US" altLang="zh-CN" dirty="0" err="1" smtClean="0"/>
              <a:t>acini</a:t>
            </a:r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59B536-0302-4B9C-B934-BC720A1E72E8}" type="slidenum">
              <a:rPr lang="zh-CN" altLang="en-US" smtClean="0"/>
              <a:pPr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727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In</a:t>
            </a:r>
            <a:r>
              <a:rPr lang="en-US" altLang="zh-CN" baseline="0" dirty="0" smtClean="0"/>
              <a:t> 5’utr region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7C50A8-1588-454A-90EE-D3C0150C629D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91249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自身抗体产生有关</a:t>
            </a:r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59B536-0302-4B9C-B934-BC720A1E72E8}" type="slidenum">
              <a:rPr lang="zh-CN" altLang="en-US" smtClean="0"/>
              <a:pPr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20698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3MC syndrome has been proposed as a unifying term encompassing the overlapping 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Carnevale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Mingarelli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Malpuech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Michels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syndromes. These rare autosomal recessive disorders exhibit a spectrum of developmental features, including characteristic facial 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dysmorphism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cleft lip and/or palate, 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craniosynostosis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learning disability and genital, limb and 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vesicorenal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anomalies. 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胶原凝集素   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lectin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：凝集素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59B536-0302-4B9C-B934-BC720A1E72E8}" type="slidenum">
              <a:rPr lang="zh-CN" altLang="en-US" smtClean="0"/>
              <a:pPr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75349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prostate cancer,  influence AIDS progression  COX7A2, TAGLN2 and S100-A10 as novel prognostic markers in Barrett's adenocarcinoma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Related </a:t>
            </a:r>
            <a:r>
              <a:rPr lang="en-US" altLang="zh-CN" dirty="0" err="1" smtClean="0"/>
              <a:t>pseudogenes</a:t>
            </a:r>
            <a:r>
              <a:rPr lang="en-US" altLang="zh-CN" dirty="0" smtClean="0"/>
              <a:t> have been identified on chromosomes 4 and 14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This nuclear gene encodes polypeptide 2 (liver isoform) of subunit </a:t>
            </a:r>
            <a:r>
              <a:rPr lang="en-US" altLang="zh-CN" dirty="0" err="1" smtClean="0"/>
              <a:t>VIIa</a:t>
            </a:r>
            <a:r>
              <a:rPr lang="en-US" altLang="zh-CN" dirty="0" smtClean="0"/>
              <a:t>, with this polypeptide being present in both muscle and non-muscle tissues. In addition to polypeptide 2, subunit </a:t>
            </a:r>
            <a:r>
              <a:rPr lang="en-US" altLang="zh-CN" dirty="0" err="1" smtClean="0"/>
              <a:t>VIIa</a:t>
            </a:r>
            <a:r>
              <a:rPr lang="en-US" altLang="zh-CN" dirty="0" smtClean="0"/>
              <a:t> includes polypeptide 1 (muscle isoform), which is present only in muscle tissues, and a related protein, which is present in all tissues. 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59B536-0302-4B9C-B934-BC720A1E72E8}" type="slidenum">
              <a:rPr lang="zh-CN" altLang="en-US" smtClean="0"/>
              <a:pPr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09208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err="1" smtClean="0"/>
              <a:t>gelsolin</a:t>
            </a:r>
            <a:r>
              <a:rPr lang="en-US" altLang="zh-CN" dirty="0" smtClean="0"/>
              <a:t> (GSN): </a:t>
            </a:r>
            <a:r>
              <a:rPr lang="zh-CN" altLang="en-US" dirty="0" smtClean="0"/>
              <a:t>凝溶胶蛋白  </a:t>
            </a:r>
            <a:r>
              <a:rPr lang="en-US" altLang="zh-CN" dirty="0" smtClean="0"/>
              <a:t>Exerts its antiviral activity on a wide range of DNA and RNA viruses including hepatitis C virus (HCV), hepatitis B virus (HBV), measles virus (MV) and herpes simplex virus 1 (HHV-1).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Diseases associated with EIF2AK2 include </a:t>
            </a:r>
            <a:r>
              <a:rPr lang="en-US" altLang="zh-CN" dirty="0" err="1" smtClean="0">
                <a:hlinkClick r:id="rId3" tooltip="See fanconi anemia, complementation group c at Malacards"/>
              </a:rPr>
              <a:t>fanconi</a:t>
            </a:r>
            <a:r>
              <a:rPr lang="en-US" altLang="zh-CN" dirty="0" smtClean="0">
                <a:hlinkClick r:id="rId3" tooltip="See fanconi anemia, complementation group c at Malacards"/>
              </a:rPr>
              <a:t> anemia, complementation group c</a:t>
            </a:r>
            <a:r>
              <a:rPr lang="en-US" altLang="zh-CN" dirty="0" smtClean="0"/>
              <a:t> and</a:t>
            </a:r>
            <a:r>
              <a:rPr lang="zh-CN" altLang="en-US" dirty="0" smtClean="0"/>
              <a:t> </a:t>
            </a:r>
            <a:r>
              <a:rPr lang="en-US" altLang="zh-CN" dirty="0" err="1" smtClean="0">
                <a:hlinkClick r:id="rId4" tooltip="See birt-hogg-dube syndrome at Malacards"/>
              </a:rPr>
              <a:t>birt-hogg-dube</a:t>
            </a:r>
            <a:r>
              <a:rPr lang="en-US" altLang="zh-CN" dirty="0" smtClean="0">
                <a:hlinkClick r:id="rId4" tooltip="See birt-hogg-dube syndrome at Malacards"/>
              </a:rPr>
              <a:t> syndrome</a:t>
            </a:r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59B536-0302-4B9C-B934-BC720A1E72E8}" type="slidenum">
              <a:rPr lang="zh-CN" altLang="en-US" smtClean="0"/>
              <a:pPr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9287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679F5-39C4-4DA8-BA83-5FD69F35B25F}" type="datetimeFigureOut">
              <a:rPr lang="zh-CN" altLang="en-US" smtClean="0"/>
              <a:t>2015/12/21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74A7E-B265-4C37-962F-075FBB6734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14872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679F5-39C4-4DA8-BA83-5FD69F35B25F}" type="datetimeFigureOut">
              <a:rPr lang="zh-CN" altLang="en-US" smtClean="0"/>
              <a:t>2015/12/21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74A7E-B265-4C37-962F-075FBB6734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7203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679F5-39C4-4DA8-BA83-5FD69F35B25F}" type="datetimeFigureOut">
              <a:rPr lang="zh-CN" altLang="en-US" smtClean="0"/>
              <a:t>2015/12/21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74A7E-B265-4C37-962F-075FBB6734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45463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679F5-39C4-4DA8-BA83-5FD69F35B25F}" type="datetimeFigureOut">
              <a:rPr lang="zh-CN" altLang="en-US" smtClean="0"/>
              <a:t>2015/12/21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74A7E-B265-4C37-962F-075FBB6734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00526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679F5-39C4-4DA8-BA83-5FD69F35B25F}" type="datetimeFigureOut">
              <a:rPr lang="zh-CN" altLang="en-US" smtClean="0"/>
              <a:t>2015/12/21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74A7E-B265-4C37-962F-075FBB6734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0775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679F5-39C4-4DA8-BA83-5FD69F35B25F}" type="datetimeFigureOut">
              <a:rPr lang="zh-CN" altLang="en-US" smtClean="0"/>
              <a:t>2015/12/21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74A7E-B265-4C37-962F-075FBB6734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47855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679F5-39C4-4DA8-BA83-5FD69F35B25F}" type="datetimeFigureOut">
              <a:rPr lang="zh-CN" altLang="en-US" smtClean="0"/>
              <a:t>2015/12/21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74A7E-B265-4C37-962F-075FBB6734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96357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679F5-39C4-4DA8-BA83-5FD69F35B25F}" type="datetimeFigureOut">
              <a:rPr lang="zh-CN" altLang="en-US" smtClean="0"/>
              <a:t>2015/12/21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74A7E-B265-4C37-962F-075FBB6734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27181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679F5-39C4-4DA8-BA83-5FD69F35B25F}" type="datetimeFigureOut">
              <a:rPr lang="zh-CN" altLang="en-US" smtClean="0"/>
              <a:t>2015/12/21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74A7E-B265-4C37-962F-075FBB6734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01716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679F5-39C4-4DA8-BA83-5FD69F35B25F}" type="datetimeFigureOut">
              <a:rPr lang="zh-CN" altLang="en-US" smtClean="0"/>
              <a:t>2015/12/21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74A7E-B265-4C37-962F-075FBB6734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80511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679F5-39C4-4DA8-BA83-5FD69F35B25F}" type="datetimeFigureOut">
              <a:rPr lang="zh-CN" altLang="en-US" smtClean="0"/>
              <a:t>2015/12/21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74A7E-B265-4C37-962F-075FBB6734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88591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5679F5-39C4-4DA8-BA83-5FD69F35B25F}" type="datetimeFigureOut">
              <a:rPr lang="zh-CN" altLang="en-US" smtClean="0"/>
              <a:t>2015/12/21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874A7E-B265-4C37-962F-075FBB6734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68732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alacards.org/card/hiv_1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pathcards.genecards.org/card/gpcr_pathway" TargetMode="External"/><Relationship Id="rId4" Type="http://schemas.openxmlformats.org/officeDocument/2006/relationships/hyperlink" Target="http://pathcards.genecards.org/card/class_i_mhc_mediated_antigen_processing_and_presentation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jpeg"/><Relationship Id="rId4" Type="http://schemas.openxmlformats.org/officeDocument/2006/relationships/image" Target="../media/image31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jpeg"/><Relationship Id="rId5" Type="http://schemas.openxmlformats.org/officeDocument/2006/relationships/image" Target="../media/image35.jpeg"/><Relationship Id="rId4" Type="http://schemas.openxmlformats.org/officeDocument/2006/relationships/image" Target="../media/image34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jpeg"/><Relationship Id="rId4" Type="http://schemas.openxmlformats.org/officeDocument/2006/relationships/image" Target="../media/image39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jpeg"/><Relationship Id="rId4" Type="http://schemas.openxmlformats.org/officeDocument/2006/relationships/image" Target="../media/image43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alacards.org/card/barretts_adenocarcinoma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8.jpeg"/><Relationship Id="rId4" Type="http://schemas.openxmlformats.org/officeDocument/2006/relationships/image" Target="../media/image47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0.jpeg"/><Relationship Id="rId4" Type="http://schemas.openxmlformats.org/officeDocument/2006/relationships/image" Target="../media/image49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4.jpeg"/><Relationship Id="rId4" Type="http://schemas.openxmlformats.org/officeDocument/2006/relationships/image" Target="../media/image53.jpe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8.jpeg"/><Relationship Id="rId4" Type="http://schemas.openxmlformats.org/officeDocument/2006/relationships/image" Target="../media/image57.jpe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6.jpeg"/><Relationship Id="rId4" Type="http://schemas.openxmlformats.org/officeDocument/2006/relationships/image" Target="../media/image65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0.jpeg"/><Relationship Id="rId4" Type="http://schemas.openxmlformats.org/officeDocument/2006/relationships/image" Target="../media/image69.jpe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hyperlink" Target="http://pathcards.genecards.org/card/lysosome" TargetMode="Externa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://pathcards.genecards.org/card/uva-induced_mapk_signaling" TargetMode="External"/><Relationship Id="rId2" Type="http://schemas.openxmlformats.org/officeDocument/2006/relationships/hyperlink" Target="http://pathcards.genecards.org/card/apoptotic_pathways_in_synovial_fibroblasts" TargetMode="Externa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://pathcards.genecards.org/card/class_i_mhc_mediated_antigen_processing_and_presentation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0.jpeg"/><Relationship Id="rId4" Type="http://schemas.openxmlformats.org/officeDocument/2006/relationships/image" Target="../media/image79.jpe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4.jpeg"/><Relationship Id="rId4" Type="http://schemas.openxmlformats.org/officeDocument/2006/relationships/image" Target="../media/image83.jpe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eg"/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8.jpeg"/><Relationship Id="rId4" Type="http://schemas.openxmlformats.org/officeDocument/2006/relationships/image" Target="../media/image87.jpe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genecards.org/cgi-bin/carddisp.pl?gene=ENSG00000254553" TargetMode="Externa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eg"/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2.jpeg"/><Relationship Id="rId4" Type="http://schemas.openxmlformats.org/officeDocument/2006/relationships/image" Target="../media/image9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pathcards.genecards.org/card/peroxisome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pathcards.genecards.org/card/alanine_aspartate_and_glutamate_metabolism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47664" y="2564904"/>
            <a:ext cx="540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 err="1" smtClean="0"/>
              <a:t>SSc</a:t>
            </a:r>
            <a:r>
              <a:rPr lang="en-US" altLang="zh-CN" sz="3200" b="1" dirty="0" smtClean="0"/>
              <a:t> Methylation </a:t>
            </a:r>
            <a:r>
              <a:rPr lang="zh-CN" altLang="en-US" sz="3200" b="1" dirty="0" smtClean="0"/>
              <a:t>验证选点</a:t>
            </a:r>
            <a:endParaRPr lang="zh-CN" altLang="en-US" sz="32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5728474" y="5613004"/>
            <a:ext cx="3168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/>
              <a:t>2015/12/21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09711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7544" y="332656"/>
            <a:ext cx="8229600" cy="1368152"/>
          </a:xfrm>
        </p:spPr>
        <p:txBody>
          <a:bodyPr>
            <a:normAutofit fontScale="90000"/>
          </a:bodyPr>
          <a:lstStyle/>
          <a:p>
            <a:r>
              <a:rPr lang="en-US" altLang="zh-CN" b="1" dirty="0" smtClean="0">
                <a:solidFill>
                  <a:srgbClr val="C00000"/>
                </a:solidFill>
              </a:rPr>
              <a:t>HLA-DQA2</a:t>
            </a:r>
            <a:r>
              <a:rPr lang="en-US" altLang="zh-CN" b="1" dirty="0" smtClean="0"/>
              <a:t> (</a:t>
            </a:r>
            <a:r>
              <a:rPr lang="en-US" altLang="zh-CN" dirty="0"/>
              <a:t>HLA Class II Histocompatibility Antigen, DQ(6) Alpha Chain</a:t>
            </a:r>
            <a:r>
              <a:rPr lang="en-US" altLang="zh-CN" b="1" dirty="0" smtClean="0"/>
              <a:t>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7544" y="1916832"/>
            <a:ext cx="8229600" cy="4525963"/>
          </a:xfrm>
        </p:spPr>
        <p:txBody>
          <a:bodyPr>
            <a:normAutofit fontScale="92500" lnSpcReduction="20000"/>
          </a:bodyPr>
          <a:lstStyle/>
          <a:p>
            <a:r>
              <a:rPr lang="en-US" altLang="zh-CN" dirty="0" smtClean="0"/>
              <a:t>the </a:t>
            </a:r>
            <a:r>
              <a:rPr lang="en-US" altLang="zh-CN" dirty="0"/>
              <a:t>HLA class II alpha chain family. The encoded protein forms a heterodimer with a class II beta chain. </a:t>
            </a:r>
            <a:endParaRPr lang="en-US" altLang="zh-CN" dirty="0" smtClean="0"/>
          </a:p>
          <a:p>
            <a:r>
              <a:rPr lang="en-US" altLang="zh-CN" dirty="0" smtClean="0"/>
              <a:t>It </a:t>
            </a:r>
            <a:r>
              <a:rPr lang="en-US" altLang="zh-CN" dirty="0"/>
              <a:t>is </a:t>
            </a:r>
            <a:r>
              <a:rPr lang="en-US" altLang="zh-CN" b="1" dirty="0"/>
              <a:t>located in intracellular vesicles </a:t>
            </a:r>
            <a:r>
              <a:rPr lang="en-US" altLang="zh-CN" dirty="0"/>
              <a:t>and plays a central role in </a:t>
            </a:r>
            <a:r>
              <a:rPr lang="en-US" altLang="zh-CN" b="1" dirty="0"/>
              <a:t>the peptide loading of MHC class II molecules </a:t>
            </a:r>
            <a:r>
              <a:rPr lang="en-US" altLang="zh-CN" dirty="0"/>
              <a:t>by helping </a:t>
            </a:r>
            <a:r>
              <a:rPr lang="en-US" altLang="zh-CN" b="1" dirty="0"/>
              <a:t>to release the CLIP molecule from the peptide binding site. </a:t>
            </a:r>
            <a:endParaRPr lang="en-US" altLang="zh-CN" dirty="0" smtClean="0"/>
          </a:p>
          <a:p>
            <a:r>
              <a:rPr lang="en-US" altLang="zh-CN" dirty="0"/>
              <a:t>Diseases associated with HLA-DQA2 include </a:t>
            </a:r>
            <a:r>
              <a:rPr lang="en-US" altLang="zh-CN" dirty="0">
                <a:hlinkClick r:id="rId3" tooltip="See hiv-1 at Malacards"/>
              </a:rPr>
              <a:t>hiv-1</a:t>
            </a:r>
            <a:r>
              <a:rPr lang="en-US" altLang="zh-CN" dirty="0"/>
              <a:t>. Among its related pathways </a:t>
            </a:r>
            <a:r>
              <a:rPr lang="en-US" altLang="zh-CN" dirty="0" err="1"/>
              <a:t>are</a:t>
            </a:r>
            <a:r>
              <a:rPr lang="en-US" altLang="zh-CN" dirty="0" err="1">
                <a:hlinkClick r:id="rId4" tooltip="See Class I MHC mediated antigen processing and presentation at Pathcards"/>
              </a:rPr>
              <a:t>Class</a:t>
            </a:r>
            <a:r>
              <a:rPr lang="en-US" altLang="zh-CN" dirty="0">
                <a:hlinkClick r:id="rId4" tooltip="See Class I MHC mediated antigen processing and presentation at Pathcards"/>
              </a:rPr>
              <a:t> I MHC mediated antigen processing and presentation</a:t>
            </a:r>
            <a:r>
              <a:rPr lang="en-US" altLang="zh-CN" dirty="0"/>
              <a:t> and </a:t>
            </a:r>
            <a:r>
              <a:rPr lang="en-US" altLang="zh-CN" dirty="0">
                <a:hlinkClick r:id="rId5" tooltip="See GPCR Pathway at Pathcards"/>
              </a:rPr>
              <a:t>GPCR Pathway</a:t>
            </a:r>
            <a:r>
              <a:rPr lang="en-US" altLang="zh-CN" dirty="0"/>
              <a:t>. 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672931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1520" y="184970"/>
            <a:ext cx="244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/>
              <a:t>CD4 Total </a:t>
            </a:r>
            <a:endParaRPr lang="zh-CN" altLang="en-US" b="1" dirty="0"/>
          </a:p>
        </p:txBody>
      </p:sp>
      <p:sp>
        <p:nvSpPr>
          <p:cNvPr id="3" name="TextBox 2"/>
          <p:cNvSpPr txBox="1"/>
          <p:nvPr/>
        </p:nvSpPr>
        <p:spPr>
          <a:xfrm>
            <a:off x="323528" y="3484927"/>
            <a:ext cx="244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/>
              <a:t>CD8 Total </a:t>
            </a:r>
            <a:endParaRPr lang="zh-CN" altLang="en-US" b="1" dirty="0"/>
          </a:p>
        </p:txBody>
      </p:sp>
      <p:sp>
        <p:nvSpPr>
          <p:cNvPr id="4" name="TextBox 3"/>
          <p:cNvSpPr txBox="1"/>
          <p:nvPr/>
        </p:nvSpPr>
        <p:spPr>
          <a:xfrm>
            <a:off x="4437328" y="184970"/>
            <a:ext cx="244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/>
              <a:t>CD4 </a:t>
            </a:r>
            <a:r>
              <a:rPr lang="en-US" altLang="zh-CN" b="1" dirty="0" err="1" smtClean="0"/>
              <a:t>dcSSc</a:t>
            </a:r>
            <a:r>
              <a:rPr lang="en-US" altLang="zh-CN" b="1" dirty="0" smtClean="0"/>
              <a:t> vs. </a:t>
            </a:r>
            <a:r>
              <a:rPr lang="en-US" altLang="zh-CN" b="1" dirty="0" err="1" smtClean="0"/>
              <a:t>lcSSc</a:t>
            </a:r>
            <a:endParaRPr lang="zh-CN" altLang="en-US" b="1" dirty="0"/>
          </a:p>
        </p:txBody>
      </p:sp>
      <p:sp>
        <p:nvSpPr>
          <p:cNvPr id="5" name="TextBox 4"/>
          <p:cNvSpPr txBox="1"/>
          <p:nvPr/>
        </p:nvSpPr>
        <p:spPr>
          <a:xfrm>
            <a:off x="4528597" y="3484927"/>
            <a:ext cx="244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/>
              <a:t>CD8 </a:t>
            </a:r>
            <a:r>
              <a:rPr lang="en-US" altLang="zh-CN" b="1" dirty="0" err="1"/>
              <a:t>d</a:t>
            </a:r>
            <a:r>
              <a:rPr lang="en-US" altLang="zh-CN" b="1" dirty="0" err="1" smtClean="0"/>
              <a:t>cSSc</a:t>
            </a:r>
            <a:r>
              <a:rPr lang="en-US" altLang="zh-CN" b="1" dirty="0" smtClean="0"/>
              <a:t> vs. </a:t>
            </a:r>
            <a:r>
              <a:rPr lang="en-US" altLang="zh-CN" b="1" dirty="0" err="1" smtClean="0"/>
              <a:t>lcSSc</a:t>
            </a:r>
            <a:endParaRPr lang="zh-CN" altLang="en-US" b="1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18" y="1124743"/>
            <a:ext cx="3965044" cy="1980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19" y="4293096"/>
            <a:ext cx="3965039" cy="1980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8597" y="1124743"/>
            <a:ext cx="3965038" cy="19800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0132" y="4293096"/>
            <a:ext cx="3965038" cy="19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8404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smtClean="0">
                <a:solidFill>
                  <a:srgbClr val="C00000"/>
                </a:solidFill>
              </a:rPr>
              <a:t>NEK7</a:t>
            </a:r>
            <a:r>
              <a:rPr lang="en-US" altLang="zh-CN" dirty="0" smtClean="0"/>
              <a:t> (NIMA-Related </a:t>
            </a:r>
            <a:r>
              <a:rPr lang="en-US" altLang="zh-CN" dirty="0"/>
              <a:t>Kinase 7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CN" dirty="0"/>
              <a:t>NIMA-related kinases share high amino acid sequence identity with the gene product of the </a:t>
            </a:r>
            <a:r>
              <a:rPr lang="en-US" altLang="zh-CN" dirty="0" err="1"/>
              <a:t>Aspergillus</a:t>
            </a:r>
            <a:r>
              <a:rPr lang="en-US" altLang="zh-CN" dirty="0"/>
              <a:t> </a:t>
            </a:r>
            <a:r>
              <a:rPr lang="en-US" altLang="zh-CN" dirty="0" err="1"/>
              <a:t>nidulans</a:t>
            </a:r>
            <a:r>
              <a:rPr lang="en-US" altLang="zh-CN" dirty="0"/>
              <a:t> '</a:t>
            </a:r>
            <a:r>
              <a:rPr lang="en-US" altLang="zh-CN" b="1" dirty="0"/>
              <a:t>n</a:t>
            </a:r>
            <a:r>
              <a:rPr lang="en-US" altLang="zh-CN" dirty="0"/>
              <a:t>ever </a:t>
            </a:r>
            <a:r>
              <a:rPr lang="en-US" altLang="zh-CN" b="1" dirty="0"/>
              <a:t>i</a:t>
            </a:r>
            <a:r>
              <a:rPr lang="en-US" altLang="zh-CN" dirty="0"/>
              <a:t>n </a:t>
            </a:r>
            <a:r>
              <a:rPr lang="en-US" altLang="zh-CN" b="1" dirty="0"/>
              <a:t>m</a:t>
            </a:r>
            <a:r>
              <a:rPr lang="en-US" altLang="zh-CN" dirty="0"/>
              <a:t>itosis </a:t>
            </a:r>
            <a:r>
              <a:rPr lang="en-US" altLang="zh-CN" b="1" dirty="0"/>
              <a:t>A</a:t>
            </a:r>
            <a:r>
              <a:rPr lang="en-US" altLang="zh-CN" dirty="0"/>
              <a:t>' gene, which </a:t>
            </a:r>
            <a:r>
              <a:rPr lang="en-US" altLang="zh-CN" b="1" dirty="0"/>
              <a:t>controls initiation of </a:t>
            </a:r>
            <a:r>
              <a:rPr lang="en-US" altLang="zh-CN" b="1" dirty="0" smtClean="0"/>
              <a:t>mitosis</a:t>
            </a:r>
          </a:p>
          <a:p>
            <a:r>
              <a:rPr lang="en-US" altLang="zh-CN" dirty="0" smtClean="0"/>
              <a:t>plays </a:t>
            </a:r>
            <a:r>
              <a:rPr lang="en-US" altLang="zh-CN" dirty="0"/>
              <a:t>an important role in </a:t>
            </a:r>
            <a:r>
              <a:rPr lang="en-US" altLang="zh-CN" b="1" dirty="0"/>
              <a:t>mitotic cell cycle progression</a:t>
            </a:r>
            <a:r>
              <a:rPr lang="en-US" altLang="zh-CN" dirty="0"/>
              <a:t>. </a:t>
            </a:r>
            <a:endParaRPr lang="en-US" altLang="zh-CN" dirty="0" smtClean="0"/>
          </a:p>
          <a:p>
            <a:r>
              <a:rPr lang="en-US" altLang="zh-CN" dirty="0" smtClean="0"/>
              <a:t>Required </a:t>
            </a:r>
            <a:r>
              <a:rPr lang="en-US" altLang="zh-CN" dirty="0"/>
              <a:t>for </a:t>
            </a:r>
            <a:r>
              <a:rPr lang="en-US" altLang="zh-CN" b="1" dirty="0"/>
              <a:t>microtubule nucleation activity</a:t>
            </a:r>
            <a:r>
              <a:rPr lang="en-US" altLang="zh-CN" dirty="0"/>
              <a:t> of the centrosome, </a:t>
            </a:r>
            <a:r>
              <a:rPr lang="en-US" altLang="zh-CN" b="1" dirty="0"/>
              <a:t>robust mitotic spindle formation </a:t>
            </a:r>
            <a:r>
              <a:rPr lang="en-US" altLang="zh-CN" dirty="0"/>
              <a:t>and </a:t>
            </a:r>
            <a:r>
              <a:rPr lang="en-US" altLang="zh-CN" b="1" dirty="0"/>
              <a:t>cytokinesis</a:t>
            </a:r>
            <a:r>
              <a:rPr lang="en-US" altLang="zh-CN" dirty="0"/>
              <a:t>. </a:t>
            </a:r>
            <a:endParaRPr lang="en-US" altLang="zh-CN" dirty="0" smtClean="0"/>
          </a:p>
          <a:p>
            <a:r>
              <a:rPr lang="en-US" altLang="zh-CN" dirty="0" smtClean="0"/>
              <a:t>Phosphorylates RPS6KB1</a:t>
            </a:r>
          </a:p>
        </p:txBody>
      </p:sp>
    </p:spTree>
    <p:extLst>
      <p:ext uri="{BB962C8B-B14F-4D97-AF65-F5344CB8AC3E}">
        <p14:creationId xmlns:p14="http://schemas.microsoft.com/office/powerpoint/2010/main" val="777247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1520" y="184970"/>
            <a:ext cx="244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/>
              <a:t>CD4 Total </a:t>
            </a:r>
            <a:endParaRPr lang="zh-CN" altLang="en-US" b="1" dirty="0"/>
          </a:p>
        </p:txBody>
      </p:sp>
      <p:sp>
        <p:nvSpPr>
          <p:cNvPr id="3" name="TextBox 2"/>
          <p:cNvSpPr txBox="1"/>
          <p:nvPr/>
        </p:nvSpPr>
        <p:spPr>
          <a:xfrm>
            <a:off x="323528" y="3484927"/>
            <a:ext cx="244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/>
              <a:t>CD8 Total </a:t>
            </a:r>
            <a:endParaRPr lang="zh-CN" altLang="en-US" b="1" dirty="0"/>
          </a:p>
        </p:txBody>
      </p:sp>
      <p:sp>
        <p:nvSpPr>
          <p:cNvPr id="4" name="TextBox 3"/>
          <p:cNvSpPr txBox="1"/>
          <p:nvPr/>
        </p:nvSpPr>
        <p:spPr>
          <a:xfrm>
            <a:off x="4437328" y="184970"/>
            <a:ext cx="244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</a:rPr>
              <a:t>CD4 ACA- vs. Control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28597" y="3484927"/>
            <a:ext cx="244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/>
              <a:t>CD4 ACA+ vs. Control</a:t>
            </a:r>
            <a:endParaRPr lang="zh-CN" altLang="en-US" b="1" dirty="0"/>
          </a:p>
        </p:txBody>
      </p:sp>
      <p:pic>
        <p:nvPicPr>
          <p:cNvPr id="3074" name="Picture 2" descr="F:\SSc Methylation\SitesSelection\hypergenes\NEK7\cd4-Total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5" y="764704"/>
            <a:ext cx="3965039" cy="19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4365104"/>
            <a:ext cx="3965039" cy="1980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7328" y="764704"/>
            <a:ext cx="3965038" cy="1980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7328" y="4398744"/>
            <a:ext cx="3965038" cy="19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051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7544" y="62068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altLang="zh-CN" b="1" dirty="0" smtClean="0">
                <a:solidFill>
                  <a:srgbClr val="C00000"/>
                </a:solidFill>
              </a:rPr>
              <a:t>PRIC285</a:t>
            </a:r>
            <a:r>
              <a:rPr lang="en-US" altLang="zh-CN" dirty="0" smtClean="0"/>
              <a:t> </a:t>
            </a:r>
            <a:r>
              <a:rPr lang="en-US" altLang="zh-CN" sz="3600" dirty="0" smtClean="0"/>
              <a:t>(</a:t>
            </a:r>
            <a:r>
              <a:rPr lang="en-US" altLang="zh-CN" sz="3600" b="1" dirty="0" err="1" smtClean="0"/>
              <a:t>P</a:t>
            </a:r>
            <a:r>
              <a:rPr lang="en-US" altLang="zh-CN" sz="3600" dirty="0" err="1" smtClean="0"/>
              <a:t>eroxisomal</a:t>
            </a:r>
            <a:r>
              <a:rPr lang="en-US" altLang="zh-CN" sz="3600" dirty="0" smtClean="0"/>
              <a:t> </a:t>
            </a:r>
            <a:r>
              <a:rPr lang="en-US" altLang="zh-CN" sz="3600" dirty="0"/>
              <a:t>Proliferator-Activated </a:t>
            </a:r>
            <a:r>
              <a:rPr lang="en-US" altLang="zh-CN" sz="3600" b="1" dirty="0"/>
              <a:t>R</a:t>
            </a:r>
            <a:r>
              <a:rPr lang="en-US" altLang="zh-CN" sz="3600" dirty="0"/>
              <a:t>eceptor A-</a:t>
            </a:r>
            <a:r>
              <a:rPr lang="en-US" altLang="zh-CN" sz="3600" b="1" dirty="0"/>
              <a:t>I</a:t>
            </a:r>
            <a:r>
              <a:rPr lang="en-US" altLang="zh-CN" sz="3600" dirty="0"/>
              <a:t>nteracting </a:t>
            </a:r>
            <a:r>
              <a:rPr lang="en-US" altLang="zh-CN" sz="3600" b="1" dirty="0"/>
              <a:t>C</a:t>
            </a:r>
            <a:r>
              <a:rPr lang="en-US" altLang="zh-CN" sz="3600" dirty="0"/>
              <a:t>omplex 285 </a:t>
            </a:r>
            <a:r>
              <a:rPr lang="en-US" altLang="zh-CN" sz="3600" dirty="0" smtClean="0"/>
              <a:t>)/</a:t>
            </a:r>
            <a:r>
              <a:rPr lang="en-US" altLang="zh-CN" sz="3600" dirty="0"/>
              <a:t> </a:t>
            </a:r>
            <a:r>
              <a:rPr lang="en-US" altLang="zh-CN" sz="3600" b="1" dirty="0"/>
              <a:t>HELZ2</a:t>
            </a:r>
            <a:r>
              <a:rPr lang="en-US" altLang="zh-CN" sz="3600" dirty="0"/>
              <a:t> </a:t>
            </a:r>
            <a:r>
              <a:rPr lang="en-US" altLang="zh-CN" sz="3600" dirty="0" smtClean="0"/>
              <a:t>(</a:t>
            </a:r>
            <a:r>
              <a:rPr lang="en-US" altLang="zh-CN" sz="3600" b="1" dirty="0"/>
              <a:t>Hel</a:t>
            </a:r>
            <a:r>
              <a:rPr lang="en-US" altLang="zh-CN" sz="3600" dirty="0"/>
              <a:t>icase With </a:t>
            </a:r>
            <a:r>
              <a:rPr lang="en-US" altLang="zh-CN" sz="3600" b="1" dirty="0"/>
              <a:t>Z</a:t>
            </a:r>
            <a:r>
              <a:rPr lang="en-US" altLang="zh-CN" sz="3600" dirty="0"/>
              <a:t>inc Finger 2, Transcriptional </a:t>
            </a:r>
            <a:r>
              <a:rPr lang="en-US" altLang="zh-CN" sz="3600" dirty="0" err="1"/>
              <a:t>Coactivator</a:t>
            </a:r>
            <a:r>
              <a:rPr lang="en-US" altLang="zh-CN" sz="3600" dirty="0" smtClean="0"/>
              <a:t>)</a:t>
            </a:r>
            <a:endParaRPr lang="zh-CN" altLang="en-US" sz="36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8334" y="2506662"/>
            <a:ext cx="7886700" cy="4351338"/>
          </a:xfrm>
        </p:spPr>
        <p:txBody>
          <a:bodyPr>
            <a:normAutofit fontScale="85000" lnSpcReduction="10000"/>
          </a:bodyPr>
          <a:lstStyle/>
          <a:p>
            <a:r>
              <a:rPr lang="en-US" altLang="zh-CN" dirty="0" smtClean="0"/>
              <a:t>a </a:t>
            </a:r>
            <a:r>
              <a:rPr lang="en-US" altLang="zh-CN" b="1" dirty="0"/>
              <a:t>nuclear transcriptional co-activator </a:t>
            </a:r>
            <a:r>
              <a:rPr lang="en-US" altLang="zh-CN" dirty="0"/>
              <a:t>for peroxisome proliferator activated receptor alpha. </a:t>
            </a:r>
            <a:endParaRPr lang="en-US" altLang="zh-CN" dirty="0" smtClean="0"/>
          </a:p>
          <a:p>
            <a:r>
              <a:rPr lang="en-US" altLang="zh-CN" dirty="0" smtClean="0"/>
              <a:t>a </a:t>
            </a:r>
            <a:r>
              <a:rPr lang="en-US" altLang="zh-CN" dirty="0"/>
              <a:t>member of the DNA2/NAM7 helicase gene family</a:t>
            </a:r>
            <a:endParaRPr lang="en-US" altLang="zh-CN" dirty="0" smtClean="0"/>
          </a:p>
          <a:p>
            <a:r>
              <a:rPr lang="en-US" altLang="zh-CN" dirty="0" smtClean="0"/>
              <a:t>contains </a:t>
            </a:r>
            <a:r>
              <a:rPr lang="en-US" altLang="zh-CN" dirty="0"/>
              <a:t>a </a:t>
            </a:r>
            <a:r>
              <a:rPr lang="en-US" altLang="zh-CN" b="1" dirty="0"/>
              <a:t>zinc finger </a:t>
            </a:r>
            <a:r>
              <a:rPr lang="en-US" altLang="zh-CN" dirty="0"/>
              <a:t>and is </a:t>
            </a:r>
            <a:r>
              <a:rPr lang="en-US" altLang="zh-CN" b="1" dirty="0"/>
              <a:t>a helicase </a:t>
            </a:r>
            <a:r>
              <a:rPr lang="en-US" altLang="zh-CN" dirty="0"/>
              <a:t>that appears to be part of the peroxisome proliferator activated receptor alpha interacting complex. </a:t>
            </a:r>
            <a:endParaRPr lang="en-US" altLang="zh-CN" dirty="0" smtClean="0"/>
          </a:p>
          <a:p>
            <a:r>
              <a:rPr lang="en-US" altLang="zh-CN" dirty="0" smtClean="0"/>
              <a:t>Helicase </a:t>
            </a:r>
            <a:r>
              <a:rPr lang="en-US" altLang="zh-CN" dirty="0"/>
              <a:t>that acts as a transcriptional </a:t>
            </a:r>
            <a:r>
              <a:rPr lang="en-US" altLang="zh-CN" dirty="0" err="1"/>
              <a:t>coactivator</a:t>
            </a:r>
            <a:r>
              <a:rPr lang="en-US" altLang="zh-CN" dirty="0"/>
              <a:t> for a number of </a:t>
            </a:r>
            <a:r>
              <a:rPr lang="en-US" altLang="zh-CN" b="1" dirty="0"/>
              <a:t>nuclear receptors </a:t>
            </a:r>
            <a:r>
              <a:rPr lang="en-US" altLang="zh-CN" dirty="0"/>
              <a:t>including PPARA, PPARG, THRA, THRB and RXRA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86838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1520" y="184970"/>
            <a:ext cx="244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/>
              <a:t>CD4 Total </a:t>
            </a:r>
            <a:endParaRPr lang="zh-CN" altLang="en-US" b="1" dirty="0"/>
          </a:p>
        </p:txBody>
      </p:sp>
      <p:sp>
        <p:nvSpPr>
          <p:cNvPr id="3" name="TextBox 2"/>
          <p:cNvSpPr txBox="1"/>
          <p:nvPr/>
        </p:nvSpPr>
        <p:spPr>
          <a:xfrm>
            <a:off x="323528" y="3484927"/>
            <a:ext cx="244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/>
              <a:t>CD8 Total </a:t>
            </a:r>
            <a:endParaRPr lang="zh-CN" altLang="en-US" b="1" dirty="0"/>
          </a:p>
        </p:txBody>
      </p:sp>
      <p:sp>
        <p:nvSpPr>
          <p:cNvPr id="4" name="TextBox 3"/>
          <p:cNvSpPr txBox="1"/>
          <p:nvPr/>
        </p:nvSpPr>
        <p:spPr>
          <a:xfrm>
            <a:off x="4437328" y="184970"/>
            <a:ext cx="244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/>
              <a:t>CD4 </a:t>
            </a:r>
            <a:r>
              <a:rPr lang="en-US" altLang="zh-CN" b="1" dirty="0" err="1" smtClean="0"/>
              <a:t>dcSSc</a:t>
            </a:r>
            <a:r>
              <a:rPr lang="en-US" altLang="zh-CN" b="1" dirty="0" smtClean="0"/>
              <a:t> vs. </a:t>
            </a:r>
            <a:r>
              <a:rPr lang="en-US" altLang="zh-CN" b="1" dirty="0" err="1" smtClean="0"/>
              <a:t>lcSSc</a:t>
            </a:r>
            <a:endParaRPr lang="zh-CN" altLang="en-US" b="1" dirty="0"/>
          </a:p>
        </p:txBody>
      </p:sp>
      <p:sp>
        <p:nvSpPr>
          <p:cNvPr id="5" name="TextBox 4"/>
          <p:cNvSpPr txBox="1"/>
          <p:nvPr/>
        </p:nvSpPr>
        <p:spPr>
          <a:xfrm>
            <a:off x="4528597" y="3484927"/>
            <a:ext cx="244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</a:rPr>
              <a:t>CD4 </a:t>
            </a:r>
            <a:r>
              <a:rPr lang="en-US" altLang="zh-CN" b="1" dirty="0" err="1" smtClean="0">
                <a:solidFill>
                  <a:srgbClr val="FF0000"/>
                </a:solidFill>
              </a:rPr>
              <a:t>dcSSc</a:t>
            </a:r>
            <a:r>
              <a:rPr lang="en-US" altLang="zh-CN" b="1" dirty="0" smtClean="0">
                <a:solidFill>
                  <a:srgbClr val="FF0000"/>
                </a:solidFill>
              </a:rPr>
              <a:t> vs. Control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11" y="908720"/>
            <a:ext cx="3965038" cy="1980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966" y="4437112"/>
            <a:ext cx="3965038" cy="1980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976" y="943451"/>
            <a:ext cx="3965038" cy="19800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8597" y="4419721"/>
            <a:ext cx="3965038" cy="19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635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smtClean="0">
                <a:solidFill>
                  <a:srgbClr val="C00000"/>
                </a:solidFill>
              </a:rPr>
              <a:t>SDF4</a:t>
            </a:r>
            <a:r>
              <a:rPr lang="en-US" altLang="zh-CN" dirty="0" smtClean="0"/>
              <a:t> (Stromal </a:t>
            </a:r>
            <a:r>
              <a:rPr lang="en-US" altLang="zh-CN" dirty="0"/>
              <a:t>Cell Derived Factor 4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altLang="zh-CN" dirty="0" smtClean="0"/>
              <a:t>a </a:t>
            </a:r>
            <a:r>
              <a:rPr lang="en-US" altLang="zh-CN" dirty="0"/>
              <a:t>stromal cell derived factor that is a member of the CREC protein family. </a:t>
            </a:r>
            <a:endParaRPr lang="en-US" altLang="zh-CN" dirty="0" smtClean="0"/>
          </a:p>
          <a:p>
            <a:r>
              <a:rPr lang="en-US" altLang="zh-CN" dirty="0" smtClean="0"/>
              <a:t>contains </a:t>
            </a:r>
            <a:r>
              <a:rPr lang="en-US" altLang="zh-CN" dirty="0"/>
              <a:t>six EF-hand motifs and calcium-binding motifs. </a:t>
            </a:r>
            <a:endParaRPr lang="en-US" altLang="zh-CN" dirty="0" smtClean="0"/>
          </a:p>
          <a:p>
            <a:r>
              <a:rPr lang="en-US" altLang="zh-CN" dirty="0" smtClean="0"/>
              <a:t>localizes </a:t>
            </a:r>
            <a:r>
              <a:rPr lang="en-US" altLang="zh-CN" dirty="0"/>
              <a:t>to the Golgi lumen </a:t>
            </a:r>
            <a:endParaRPr lang="en-US" altLang="zh-CN" dirty="0" smtClean="0"/>
          </a:p>
          <a:p>
            <a:r>
              <a:rPr lang="en-US" altLang="zh-CN" dirty="0" smtClean="0"/>
              <a:t> </a:t>
            </a:r>
            <a:r>
              <a:rPr lang="en-US" altLang="zh-CN" dirty="0"/>
              <a:t>may be involved in regulating </a:t>
            </a:r>
            <a:r>
              <a:rPr lang="en-US" altLang="zh-CN" b="1" dirty="0"/>
              <a:t>calcium dependent cellular </a:t>
            </a:r>
            <a:r>
              <a:rPr lang="en-US" altLang="zh-CN" b="1" dirty="0" smtClean="0"/>
              <a:t>activities</a:t>
            </a:r>
            <a:r>
              <a:rPr lang="en-US" altLang="zh-CN" dirty="0"/>
              <a:t> in the endoplasmic reticulum lumen or post-ER </a:t>
            </a:r>
            <a:r>
              <a:rPr lang="en-US" altLang="zh-CN" dirty="0" smtClean="0"/>
              <a:t>compartment.</a:t>
            </a:r>
          </a:p>
          <a:p>
            <a:endParaRPr lang="en-US" altLang="zh-CN" dirty="0" smtClean="0"/>
          </a:p>
          <a:p>
            <a:endParaRPr lang="en-US" altLang="zh-CN" dirty="0"/>
          </a:p>
          <a:p>
            <a:pPr marL="0" indent="0">
              <a:buNone/>
            </a:pPr>
            <a:r>
              <a:rPr lang="en-US" altLang="zh-CN" sz="1800" dirty="0" smtClean="0"/>
              <a:t>                                                                                                          CREC</a:t>
            </a:r>
            <a:r>
              <a:rPr lang="en-US" altLang="zh-CN" sz="1800" dirty="0"/>
              <a:t> (Cab45/</a:t>
            </a:r>
            <a:r>
              <a:rPr lang="en-US" altLang="zh-CN" sz="1800" dirty="0" err="1"/>
              <a:t>reticulocalbin</a:t>
            </a:r>
            <a:r>
              <a:rPr lang="en-US" altLang="zh-CN" sz="1800" dirty="0"/>
              <a:t>/ERC45/</a:t>
            </a:r>
            <a:r>
              <a:rPr lang="en-US" altLang="zh-CN" sz="1800" dirty="0" err="1"/>
              <a:t>calumenin</a:t>
            </a:r>
            <a:r>
              <a:rPr lang="en-US" altLang="zh-CN" sz="1800" dirty="0"/>
              <a:t>)</a:t>
            </a:r>
            <a:endParaRPr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055629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1520" y="184970"/>
            <a:ext cx="244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/>
              <a:t>CD4 Total </a:t>
            </a:r>
            <a:endParaRPr lang="zh-CN" altLang="en-US" b="1" dirty="0"/>
          </a:p>
        </p:txBody>
      </p:sp>
      <p:sp>
        <p:nvSpPr>
          <p:cNvPr id="3" name="TextBox 2"/>
          <p:cNvSpPr txBox="1"/>
          <p:nvPr/>
        </p:nvSpPr>
        <p:spPr>
          <a:xfrm>
            <a:off x="323528" y="3484927"/>
            <a:ext cx="244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/>
              <a:t>CD8 Total </a:t>
            </a:r>
            <a:endParaRPr lang="zh-CN" altLang="en-US" b="1" dirty="0"/>
          </a:p>
        </p:txBody>
      </p:sp>
      <p:sp>
        <p:nvSpPr>
          <p:cNvPr id="4" name="TextBox 3"/>
          <p:cNvSpPr txBox="1"/>
          <p:nvPr/>
        </p:nvSpPr>
        <p:spPr>
          <a:xfrm>
            <a:off x="4437328" y="184970"/>
            <a:ext cx="244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</a:rPr>
              <a:t>CD4 </a:t>
            </a:r>
            <a:r>
              <a:rPr lang="en-US" altLang="zh-CN" b="1" dirty="0" err="1" smtClean="0">
                <a:solidFill>
                  <a:srgbClr val="FF0000"/>
                </a:solidFill>
              </a:rPr>
              <a:t>dcSSc</a:t>
            </a:r>
            <a:r>
              <a:rPr lang="en-US" altLang="zh-CN" b="1" dirty="0" smtClean="0">
                <a:solidFill>
                  <a:srgbClr val="FF0000"/>
                </a:solidFill>
              </a:rPr>
              <a:t> vs. </a:t>
            </a:r>
            <a:r>
              <a:rPr lang="en-US" altLang="zh-CN" b="1" dirty="0" err="1" smtClean="0">
                <a:solidFill>
                  <a:srgbClr val="FF0000"/>
                </a:solidFill>
              </a:rPr>
              <a:t>lcSSc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28597" y="3484927"/>
            <a:ext cx="244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</a:rPr>
              <a:t>CD8 </a:t>
            </a:r>
            <a:r>
              <a:rPr lang="en-US" altLang="zh-CN" b="1" dirty="0" err="1" smtClean="0">
                <a:solidFill>
                  <a:srgbClr val="FF0000"/>
                </a:solidFill>
              </a:rPr>
              <a:t>dcSSc</a:t>
            </a:r>
            <a:r>
              <a:rPr lang="en-US" altLang="zh-CN" b="1" dirty="0" smtClean="0">
                <a:solidFill>
                  <a:srgbClr val="FF0000"/>
                </a:solidFill>
              </a:rPr>
              <a:t> vs. </a:t>
            </a:r>
            <a:r>
              <a:rPr lang="en-US" altLang="zh-CN" b="1" dirty="0" err="1" smtClean="0">
                <a:solidFill>
                  <a:srgbClr val="FF0000"/>
                </a:solidFill>
              </a:rPr>
              <a:t>lcSSc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003109"/>
            <a:ext cx="3965038" cy="1980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98" y="4437112"/>
            <a:ext cx="3965038" cy="1980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976" y="1020769"/>
            <a:ext cx="3965038" cy="19800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960" y="4437112"/>
            <a:ext cx="3965038" cy="19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168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b="1" dirty="0" smtClean="0">
                <a:solidFill>
                  <a:srgbClr val="C00000"/>
                </a:solidFill>
              </a:rPr>
              <a:t>SMAD3 </a:t>
            </a:r>
            <a:r>
              <a:rPr lang="en-US" altLang="zh-CN" dirty="0" smtClean="0"/>
              <a:t>(</a:t>
            </a:r>
            <a:r>
              <a:rPr lang="en-US" altLang="zh-CN" dirty="0"/>
              <a:t>Mothers Against DPP Homolog 3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7544" y="1916832"/>
            <a:ext cx="8229600" cy="4525963"/>
          </a:xfrm>
        </p:spPr>
        <p:txBody>
          <a:bodyPr/>
          <a:lstStyle/>
          <a:p>
            <a:r>
              <a:rPr lang="en-US" altLang="zh-CN" dirty="0"/>
              <a:t>SMAD proteins are signal transducers and transcriptional modulators that mediate multiple signaling pathways</a:t>
            </a:r>
            <a:r>
              <a:rPr lang="en-US" altLang="zh-CN" dirty="0" smtClean="0"/>
              <a:t>.</a:t>
            </a:r>
          </a:p>
          <a:p>
            <a:r>
              <a:rPr lang="en-US" altLang="zh-CN" dirty="0" smtClean="0"/>
              <a:t>Can activate </a:t>
            </a:r>
            <a:r>
              <a:rPr lang="en-US" altLang="zh-CN" dirty="0"/>
              <a:t>by TGF-beta (transforming growth factor) and </a:t>
            </a:r>
            <a:r>
              <a:rPr lang="en-US" altLang="zh-CN" dirty="0" err="1"/>
              <a:t>activin</a:t>
            </a:r>
            <a:r>
              <a:rPr lang="en-US" altLang="zh-CN" dirty="0"/>
              <a:t> type 1 receptor kinases.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012044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1520" y="184970"/>
            <a:ext cx="244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/>
              <a:t>CD4 Total </a:t>
            </a:r>
            <a:endParaRPr lang="zh-CN" altLang="en-US" b="1" dirty="0"/>
          </a:p>
        </p:txBody>
      </p:sp>
      <p:sp>
        <p:nvSpPr>
          <p:cNvPr id="3" name="TextBox 2"/>
          <p:cNvSpPr txBox="1"/>
          <p:nvPr/>
        </p:nvSpPr>
        <p:spPr>
          <a:xfrm>
            <a:off x="323528" y="3484927"/>
            <a:ext cx="244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/>
              <a:t>CD8 Total </a:t>
            </a:r>
            <a:endParaRPr lang="zh-CN" altLang="en-US" b="1" dirty="0"/>
          </a:p>
        </p:txBody>
      </p:sp>
      <p:sp>
        <p:nvSpPr>
          <p:cNvPr id="4" name="TextBox 3"/>
          <p:cNvSpPr txBox="1"/>
          <p:nvPr/>
        </p:nvSpPr>
        <p:spPr>
          <a:xfrm>
            <a:off x="4437328" y="184970"/>
            <a:ext cx="244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</a:rPr>
              <a:t>CD4 </a:t>
            </a:r>
            <a:r>
              <a:rPr lang="en-US" altLang="zh-CN" b="1" dirty="0" err="1" smtClean="0">
                <a:solidFill>
                  <a:srgbClr val="FF0000"/>
                </a:solidFill>
              </a:rPr>
              <a:t>dcSSc</a:t>
            </a:r>
            <a:r>
              <a:rPr lang="en-US" altLang="zh-CN" b="1" dirty="0" smtClean="0">
                <a:solidFill>
                  <a:srgbClr val="FF0000"/>
                </a:solidFill>
              </a:rPr>
              <a:t> vs. </a:t>
            </a:r>
            <a:r>
              <a:rPr lang="en-US" altLang="zh-CN" b="1" dirty="0" err="1" smtClean="0">
                <a:solidFill>
                  <a:srgbClr val="FF0000"/>
                </a:solidFill>
              </a:rPr>
              <a:t>lcSSc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28597" y="3484927"/>
            <a:ext cx="244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</a:rPr>
              <a:t>CD4 </a:t>
            </a:r>
            <a:r>
              <a:rPr lang="en-US" altLang="zh-CN" b="1" dirty="0" err="1" smtClean="0">
                <a:solidFill>
                  <a:srgbClr val="FF0000"/>
                </a:solidFill>
              </a:rPr>
              <a:t>dcSSc</a:t>
            </a:r>
            <a:r>
              <a:rPr lang="en-US" altLang="zh-CN" b="1" dirty="0" smtClean="0">
                <a:solidFill>
                  <a:srgbClr val="FF0000"/>
                </a:solidFill>
              </a:rPr>
              <a:t> vs. Control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980728"/>
            <a:ext cx="3965038" cy="1980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4149080"/>
            <a:ext cx="3965038" cy="1980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1644" y="996388"/>
            <a:ext cx="3965038" cy="19800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8597" y="4149080"/>
            <a:ext cx="3965038" cy="19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7177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87624" y="6896"/>
            <a:ext cx="6922943" cy="758536"/>
          </a:xfrm>
        </p:spPr>
        <p:txBody>
          <a:bodyPr>
            <a:normAutofit/>
          </a:bodyPr>
          <a:lstStyle/>
          <a:p>
            <a:r>
              <a:rPr lang="en-US" altLang="zh-CN" sz="3600" b="1" dirty="0" err="1" smtClean="0">
                <a:solidFill>
                  <a:srgbClr val="FF0000"/>
                </a:solidFill>
              </a:rPr>
              <a:t>Hypermethylated</a:t>
            </a:r>
            <a:r>
              <a:rPr lang="en-US" altLang="zh-CN" sz="3600" dirty="0" smtClean="0"/>
              <a:t> genes</a:t>
            </a:r>
            <a:endParaRPr lang="zh-CN" altLang="en-US" sz="36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7544" y="764704"/>
            <a:ext cx="7886700" cy="5922819"/>
          </a:xfrm>
        </p:spPr>
        <p:txBody>
          <a:bodyPr>
            <a:normAutofit fontScale="62500" lnSpcReduction="20000"/>
          </a:bodyPr>
          <a:lstStyle/>
          <a:p>
            <a:r>
              <a:rPr lang="en-US" altLang="zh-CN" b="1" dirty="0" smtClean="0"/>
              <a:t>Related to the organization of nuclear</a:t>
            </a:r>
            <a:r>
              <a:rPr lang="en-US" altLang="zh-CN" dirty="0" smtClean="0"/>
              <a:t>: </a:t>
            </a:r>
            <a:r>
              <a:rPr lang="en-US" altLang="zh-CN" dirty="0" smtClean="0">
                <a:solidFill>
                  <a:srgbClr val="C00000"/>
                </a:solidFill>
              </a:rPr>
              <a:t>BRDT</a:t>
            </a:r>
          </a:p>
          <a:p>
            <a:r>
              <a:rPr lang="en-US" altLang="zh-CN" b="1" dirty="0" smtClean="0"/>
              <a:t>Related to oxidative stress</a:t>
            </a:r>
            <a:r>
              <a:rPr lang="en-US" altLang="zh-CN" dirty="0" smtClean="0"/>
              <a:t>: </a:t>
            </a:r>
            <a:r>
              <a:rPr lang="en-US" altLang="zh-CN" dirty="0" smtClean="0">
                <a:solidFill>
                  <a:srgbClr val="C00000"/>
                </a:solidFill>
              </a:rPr>
              <a:t>DDO</a:t>
            </a:r>
          </a:p>
          <a:p>
            <a:r>
              <a:rPr lang="en-US" altLang="zh-CN" dirty="0"/>
              <a:t>Related to </a:t>
            </a:r>
            <a:r>
              <a:rPr lang="en-US" altLang="zh-CN" b="1" dirty="0" smtClean="0"/>
              <a:t>glucose </a:t>
            </a:r>
            <a:r>
              <a:rPr lang="en-US" altLang="zh-CN" b="1" dirty="0"/>
              <a:t>metabolism in liver and adipose </a:t>
            </a:r>
            <a:r>
              <a:rPr lang="en-US" altLang="zh-CN" b="1" dirty="0" smtClean="0"/>
              <a:t>tissue: </a:t>
            </a:r>
            <a:r>
              <a:rPr lang="en-US" altLang="zh-CN" b="1" dirty="0" smtClean="0">
                <a:solidFill>
                  <a:srgbClr val="C00000"/>
                </a:solidFill>
              </a:rPr>
              <a:t>FAM132A,</a:t>
            </a:r>
            <a:r>
              <a:rPr lang="en-US" altLang="zh-CN" b="1" dirty="0">
                <a:solidFill>
                  <a:srgbClr val="C00000"/>
                </a:solidFill>
              </a:rPr>
              <a:t> </a:t>
            </a:r>
            <a:r>
              <a:rPr lang="en-US" altLang="zh-CN" b="1" dirty="0" smtClean="0">
                <a:solidFill>
                  <a:srgbClr val="C00000"/>
                </a:solidFill>
              </a:rPr>
              <a:t>SLC35E2(nuclear sugar)</a:t>
            </a:r>
            <a:endParaRPr lang="en-US" altLang="zh-CN" b="1" dirty="0" smtClean="0"/>
          </a:p>
          <a:p>
            <a:r>
              <a:rPr lang="en-US" altLang="zh-CN" b="1" dirty="0" err="1" smtClean="0"/>
              <a:t>regulaton</a:t>
            </a:r>
            <a:r>
              <a:rPr lang="en-US" altLang="zh-CN" b="1" dirty="0" smtClean="0"/>
              <a:t> of the inflammation in fat tissue</a:t>
            </a:r>
            <a:r>
              <a:rPr lang="en-US" altLang="zh-CN" dirty="0" smtClean="0"/>
              <a:t>: </a:t>
            </a:r>
            <a:r>
              <a:rPr lang="en-US" altLang="zh-CN" b="1" dirty="0" smtClean="0">
                <a:solidFill>
                  <a:srgbClr val="C00000"/>
                </a:solidFill>
              </a:rPr>
              <a:t>FAM132A,</a:t>
            </a:r>
            <a:r>
              <a:rPr lang="en-US" altLang="zh-CN" b="1" dirty="0">
                <a:solidFill>
                  <a:srgbClr val="C00000"/>
                </a:solidFill>
              </a:rPr>
              <a:t> </a:t>
            </a:r>
            <a:r>
              <a:rPr lang="en-US" altLang="zh-CN" b="1" dirty="0" smtClean="0">
                <a:solidFill>
                  <a:srgbClr val="C00000"/>
                </a:solidFill>
              </a:rPr>
              <a:t>TLR1</a:t>
            </a:r>
          </a:p>
          <a:p>
            <a:r>
              <a:rPr lang="en-US" altLang="zh-CN" b="1" dirty="0"/>
              <a:t>Related to </a:t>
            </a:r>
            <a:r>
              <a:rPr lang="en-US" altLang="zh-CN" b="1" dirty="0" smtClean="0"/>
              <a:t>presenting antigen</a:t>
            </a:r>
            <a:r>
              <a:rPr lang="en-US" altLang="zh-CN" dirty="0" smtClean="0"/>
              <a:t>: </a:t>
            </a:r>
            <a:r>
              <a:rPr lang="en-US" altLang="zh-CN" b="1" dirty="0" smtClean="0">
                <a:solidFill>
                  <a:srgbClr val="C00000"/>
                </a:solidFill>
              </a:rPr>
              <a:t>HLA-DQA2</a:t>
            </a:r>
          </a:p>
          <a:p>
            <a:r>
              <a:rPr lang="en-US" altLang="zh-CN" b="1" dirty="0" err="1" smtClean="0"/>
              <a:t>lncRNA</a:t>
            </a:r>
            <a:r>
              <a:rPr lang="en-US" altLang="zh-CN" b="1" dirty="0" smtClean="0"/>
              <a:t>:</a:t>
            </a:r>
            <a:r>
              <a:rPr lang="en-US" altLang="zh-CN" b="1" dirty="0" smtClean="0">
                <a:solidFill>
                  <a:srgbClr val="C00000"/>
                </a:solidFill>
              </a:rPr>
              <a:t> LOC90784</a:t>
            </a:r>
          </a:p>
          <a:p>
            <a:r>
              <a:rPr lang="en-US" altLang="zh-CN" b="1" dirty="0"/>
              <a:t>mRNA regulatory </a:t>
            </a:r>
            <a:r>
              <a:rPr lang="en-US" altLang="zh-CN" b="1" dirty="0" smtClean="0"/>
              <a:t>element</a:t>
            </a:r>
            <a:r>
              <a:rPr lang="en-US" altLang="zh-CN" dirty="0" smtClean="0"/>
              <a:t>: </a:t>
            </a:r>
            <a:r>
              <a:rPr lang="en-US" altLang="zh-CN" dirty="0" smtClean="0">
                <a:solidFill>
                  <a:srgbClr val="C00000"/>
                </a:solidFill>
              </a:rPr>
              <a:t>MGC87042</a:t>
            </a:r>
          </a:p>
          <a:p>
            <a:r>
              <a:rPr lang="en-US" altLang="zh-CN" dirty="0"/>
              <a:t>Related to </a:t>
            </a:r>
            <a:r>
              <a:rPr lang="en-US" altLang="zh-CN" b="1" dirty="0" smtClean="0"/>
              <a:t>mitotic </a:t>
            </a:r>
            <a:r>
              <a:rPr lang="en-US" altLang="zh-CN" b="1" dirty="0"/>
              <a:t>cell cycle </a:t>
            </a:r>
            <a:r>
              <a:rPr lang="en-US" altLang="zh-CN" b="1" dirty="0" smtClean="0"/>
              <a:t>progression: </a:t>
            </a:r>
            <a:r>
              <a:rPr lang="en-US" altLang="zh-CN" b="1" dirty="0" smtClean="0">
                <a:solidFill>
                  <a:srgbClr val="C00000"/>
                </a:solidFill>
              </a:rPr>
              <a:t>NEK7</a:t>
            </a:r>
          </a:p>
          <a:p>
            <a:r>
              <a:rPr lang="en-US" altLang="zh-CN" b="1" dirty="0"/>
              <a:t>a transcriptional </a:t>
            </a:r>
            <a:r>
              <a:rPr lang="en-US" altLang="zh-CN" b="1" dirty="0" err="1" smtClean="0"/>
              <a:t>coactivator</a:t>
            </a:r>
            <a:r>
              <a:rPr lang="en-US" altLang="zh-CN" dirty="0" smtClean="0"/>
              <a:t>: </a:t>
            </a:r>
            <a:r>
              <a:rPr lang="en-US" altLang="zh-CN" dirty="0" smtClean="0">
                <a:solidFill>
                  <a:srgbClr val="C00000"/>
                </a:solidFill>
              </a:rPr>
              <a:t>PRIC285</a:t>
            </a:r>
          </a:p>
          <a:p>
            <a:r>
              <a:rPr lang="en-US" altLang="zh-CN" b="1" dirty="0"/>
              <a:t>Related to </a:t>
            </a:r>
            <a:r>
              <a:rPr lang="en-US" altLang="zh-CN" b="1" dirty="0" smtClean="0"/>
              <a:t>adipose </a:t>
            </a:r>
            <a:r>
              <a:rPr lang="en-US" altLang="zh-CN" b="1" dirty="0"/>
              <a:t>and energy </a:t>
            </a:r>
            <a:r>
              <a:rPr lang="en-US" altLang="zh-CN" b="1" dirty="0" smtClean="0"/>
              <a:t>metabolism</a:t>
            </a:r>
            <a:r>
              <a:rPr lang="en-US" altLang="zh-CN" dirty="0" smtClean="0"/>
              <a:t>: </a:t>
            </a:r>
            <a:r>
              <a:rPr lang="en-US" altLang="zh-CN" b="1" dirty="0" smtClean="0">
                <a:solidFill>
                  <a:srgbClr val="C00000"/>
                </a:solidFill>
              </a:rPr>
              <a:t>PRKAG2</a:t>
            </a:r>
            <a:endParaRPr lang="zh-CN" altLang="en-US" dirty="0"/>
          </a:p>
          <a:p>
            <a:r>
              <a:rPr lang="en-US" altLang="zh-CN" b="1" dirty="0" smtClean="0"/>
              <a:t>Regulation of stromal metabolism</a:t>
            </a:r>
            <a:r>
              <a:rPr lang="en-US" altLang="zh-CN" b="1" dirty="0" smtClean="0">
                <a:solidFill>
                  <a:srgbClr val="C00000"/>
                </a:solidFill>
              </a:rPr>
              <a:t>: SDF4</a:t>
            </a:r>
          </a:p>
          <a:p>
            <a:r>
              <a:rPr lang="en-US" altLang="zh-CN" b="1" dirty="0"/>
              <a:t>urea </a:t>
            </a:r>
            <a:r>
              <a:rPr lang="en-US" altLang="zh-CN" b="1" dirty="0" smtClean="0"/>
              <a:t>transport: </a:t>
            </a:r>
            <a:r>
              <a:rPr lang="en-US" altLang="zh-CN" b="1" dirty="0" smtClean="0">
                <a:solidFill>
                  <a:srgbClr val="C00000"/>
                </a:solidFill>
              </a:rPr>
              <a:t>SLC14A1</a:t>
            </a:r>
          </a:p>
          <a:p>
            <a:r>
              <a:rPr lang="en-US" altLang="zh-CN" b="1" dirty="0" smtClean="0"/>
              <a:t>TGF </a:t>
            </a:r>
            <a:r>
              <a:rPr lang="en-US" altLang="zh-CN" b="1" dirty="0" err="1" smtClean="0"/>
              <a:t>betal</a:t>
            </a:r>
            <a:r>
              <a:rPr lang="en-US" altLang="zh-CN" b="1" dirty="0" smtClean="0"/>
              <a:t> signaling: </a:t>
            </a:r>
            <a:r>
              <a:rPr lang="en-US" altLang="zh-CN" b="1" dirty="0" smtClean="0">
                <a:solidFill>
                  <a:srgbClr val="C00000"/>
                </a:solidFill>
              </a:rPr>
              <a:t>SMAD3</a:t>
            </a:r>
          </a:p>
          <a:p>
            <a:r>
              <a:rPr lang="en-US" altLang="zh-CN" b="1" dirty="0"/>
              <a:t>Related to </a:t>
            </a:r>
            <a:r>
              <a:rPr lang="en-US" altLang="zh-CN" b="1" dirty="0" smtClean="0"/>
              <a:t>IFN </a:t>
            </a:r>
            <a:r>
              <a:rPr lang="en-US" altLang="zh-CN" b="1" dirty="0"/>
              <a:t>I signaling</a:t>
            </a:r>
            <a:r>
              <a:rPr lang="en-US" altLang="zh-CN" b="1" dirty="0" smtClean="0"/>
              <a:t>: </a:t>
            </a:r>
            <a:r>
              <a:rPr lang="en-US" altLang="zh-CN" b="1" dirty="0" smtClean="0">
                <a:solidFill>
                  <a:srgbClr val="C00000"/>
                </a:solidFill>
              </a:rPr>
              <a:t>TLR1</a:t>
            </a:r>
          </a:p>
          <a:p>
            <a:r>
              <a:rPr lang="en-US" altLang="zh-CN" b="1" dirty="0" smtClean="0"/>
              <a:t>the innate immune response to microbial agents: </a:t>
            </a:r>
            <a:r>
              <a:rPr lang="en-US" altLang="zh-CN" b="1" dirty="0" smtClean="0">
                <a:solidFill>
                  <a:srgbClr val="C00000"/>
                </a:solidFill>
              </a:rPr>
              <a:t>TLR1,</a:t>
            </a:r>
            <a:r>
              <a:rPr lang="en-US" altLang="zh-CN" b="1" dirty="0">
                <a:solidFill>
                  <a:srgbClr val="C00000"/>
                </a:solidFill>
              </a:rPr>
              <a:t> </a:t>
            </a:r>
            <a:r>
              <a:rPr lang="en-US" altLang="zh-CN" b="1" dirty="0" smtClean="0">
                <a:solidFill>
                  <a:srgbClr val="C00000"/>
                </a:solidFill>
              </a:rPr>
              <a:t>HLA-DQA2, LOC90784(autoimmune)</a:t>
            </a:r>
          </a:p>
          <a:p>
            <a:r>
              <a:rPr lang="en-US" altLang="zh-CN" b="1" dirty="0" smtClean="0"/>
              <a:t>Related </a:t>
            </a:r>
            <a:r>
              <a:rPr lang="en-US" altLang="zh-CN" b="1" dirty="0"/>
              <a:t>to </a:t>
            </a:r>
            <a:r>
              <a:rPr lang="en-US" altLang="zh-CN" b="1" dirty="0" smtClean="0"/>
              <a:t>the protein degradation: </a:t>
            </a:r>
            <a:r>
              <a:rPr lang="en-US" altLang="zh-CN" b="1" dirty="0" smtClean="0">
                <a:solidFill>
                  <a:srgbClr val="C00000"/>
                </a:solidFill>
              </a:rPr>
              <a:t>UBR3</a:t>
            </a:r>
          </a:p>
          <a:p>
            <a:r>
              <a:rPr lang="en-US" altLang="zh-CN" b="1" dirty="0"/>
              <a:t>zinc finger transcription </a:t>
            </a:r>
            <a:r>
              <a:rPr lang="en-US" altLang="zh-CN" b="1" dirty="0" smtClean="0"/>
              <a:t>factor</a:t>
            </a:r>
            <a:r>
              <a:rPr lang="en-US" altLang="zh-CN" dirty="0" smtClean="0"/>
              <a:t>: </a:t>
            </a:r>
            <a:r>
              <a:rPr lang="en-US" altLang="zh-CN" b="1" dirty="0" smtClean="0">
                <a:solidFill>
                  <a:srgbClr val="C00000"/>
                </a:solidFill>
              </a:rPr>
              <a:t>UBR3,</a:t>
            </a:r>
            <a:r>
              <a:rPr lang="en-US" altLang="zh-CN" b="1" dirty="0">
                <a:solidFill>
                  <a:srgbClr val="C00000"/>
                </a:solidFill>
              </a:rPr>
              <a:t> ZNF257</a:t>
            </a:r>
            <a:endParaRPr lang="en-US" altLang="zh-CN" b="1" dirty="0"/>
          </a:p>
          <a:p>
            <a:endParaRPr lang="en-US" altLang="zh-CN" b="1" dirty="0"/>
          </a:p>
          <a:p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016477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smtClean="0">
                <a:solidFill>
                  <a:srgbClr val="C00000"/>
                </a:solidFill>
              </a:rPr>
              <a:t>TLR1</a:t>
            </a:r>
            <a:r>
              <a:rPr lang="en-US" altLang="zh-CN" dirty="0" smtClean="0"/>
              <a:t> (</a:t>
            </a:r>
            <a:r>
              <a:rPr lang="en-US" altLang="zh-CN" dirty="0"/>
              <a:t>Toll-Like Receptor 1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7544" y="1700808"/>
            <a:ext cx="8229600" cy="4525963"/>
          </a:xfrm>
        </p:spPr>
        <p:txBody>
          <a:bodyPr>
            <a:normAutofit fontScale="85000" lnSpcReduction="20000"/>
          </a:bodyPr>
          <a:lstStyle/>
          <a:p>
            <a:r>
              <a:rPr lang="en-US" altLang="zh-CN" dirty="0" smtClean="0"/>
              <a:t>a </a:t>
            </a:r>
            <a:r>
              <a:rPr lang="en-US" altLang="zh-CN" dirty="0"/>
              <a:t>member of the Toll-like receptor (TLR) family which plays a fundamental role in </a:t>
            </a:r>
            <a:r>
              <a:rPr lang="en-US" altLang="zh-CN" b="1" dirty="0"/>
              <a:t>pathogen recognition and activation of innate immunity</a:t>
            </a:r>
            <a:r>
              <a:rPr lang="en-US" altLang="zh-CN" b="1" dirty="0" smtClean="0"/>
              <a:t>.</a:t>
            </a:r>
          </a:p>
          <a:p>
            <a:r>
              <a:rPr lang="en-US" altLang="zh-CN" dirty="0"/>
              <a:t>Participates in the innate immune response to </a:t>
            </a:r>
            <a:r>
              <a:rPr lang="en-US" altLang="zh-CN" b="1" dirty="0"/>
              <a:t>microbial agents</a:t>
            </a:r>
            <a:r>
              <a:rPr lang="en-US" altLang="zh-CN" dirty="0"/>
              <a:t>. </a:t>
            </a:r>
            <a:endParaRPr lang="en-US" altLang="zh-CN" dirty="0" smtClean="0"/>
          </a:p>
          <a:p>
            <a:r>
              <a:rPr lang="en-US" altLang="zh-CN" dirty="0" smtClean="0"/>
              <a:t>Specifically </a:t>
            </a:r>
            <a:r>
              <a:rPr lang="en-US" altLang="zh-CN" dirty="0"/>
              <a:t>recognizes </a:t>
            </a:r>
            <a:r>
              <a:rPr lang="en-US" altLang="zh-CN" dirty="0" err="1"/>
              <a:t>diacylated</a:t>
            </a:r>
            <a:r>
              <a:rPr lang="en-US" altLang="zh-CN" dirty="0"/>
              <a:t> and </a:t>
            </a:r>
            <a:r>
              <a:rPr lang="en-US" altLang="zh-CN" dirty="0" err="1"/>
              <a:t>triacylated</a:t>
            </a:r>
            <a:r>
              <a:rPr lang="en-US" altLang="zh-CN" dirty="0"/>
              <a:t> </a:t>
            </a:r>
            <a:r>
              <a:rPr lang="en-US" altLang="zh-CN" b="1" dirty="0" err="1"/>
              <a:t>lipopeptides</a:t>
            </a:r>
            <a:r>
              <a:rPr lang="en-US" altLang="zh-CN" dirty="0"/>
              <a:t>. </a:t>
            </a:r>
            <a:endParaRPr lang="en-US" altLang="zh-CN" dirty="0" smtClean="0"/>
          </a:p>
          <a:p>
            <a:r>
              <a:rPr lang="en-US" altLang="zh-CN" dirty="0" smtClean="0"/>
              <a:t>Cooperates </a:t>
            </a:r>
            <a:r>
              <a:rPr lang="en-US" altLang="zh-CN" dirty="0"/>
              <a:t>with TLR2 to mediate the innate immune response to bacterial lipoproteins or </a:t>
            </a:r>
            <a:r>
              <a:rPr lang="en-US" altLang="zh-CN" dirty="0" err="1"/>
              <a:t>lipopeptides</a:t>
            </a:r>
            <a:r>
              <a:rPr lang="en-US" altLang="zh-CN" dirty="0"/>
              <a:t>. </a:t>
            </a:r>
            <a:endParaRPr lang="en-US" altLang="zh-CN" dirty="0" smtClean="0"/>
          </a:p>
          <a:p>
            <a:r>
              <a:rPr lang="en-US" altLang="zh-CN" dirty="0" smtClean="0"/>
              <a:t>Acts </a:t>
            </a:r>
            <a:r>
              <a:rPr lang="en-US" altLang="zh-CN" dirty="0"/>
              <a:t>via MYD88 and TRAF6, leading to NF-kappa-B activation, cytokine secretion and </a:t>
            </a:r>
            <a:r>
              <a:rPr lang="en-US" altLang="zh-CN" b="1" dirty="0"/>
              <a:t>the inflammatory response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7403536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1520" y="184970"/>
            <a:ext cx="244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/>
              <a:t>CD4 Total  </a:t>
            </a:r>
            <a:endParaRPr lang="zh-CN" altLang="en-US" b="1" dirty="0"/>
          </a:p>
        </p:txBody>
      </p:sp>
      <p:sp>
        <p:nvSpPr>
          <p:cNvPr id="3" name="TextBox 2"/>
          <p:cNvSpPr txBox="1"/>
          <p:nvPr/>
        </p:nvSpPr>
        <p:spPr>
          <a:xfrm>
            <a:off x="323528" y="3484927"/>
            <a:ext cx="244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/>
              <a:t>CD8 Total </a:t>
            </a:r>
            <a:endParaRPr lang="zh-CN" altLang="en-US" b="1" dirty="0"/>
          </a:p>
        </p:txBody>
      </p:sp>
      <p:sp>
        <p:nvSpPr>
          <p:cNvPr id="4" name="TextBox 3"/>
          <p:cNvSpPr txBox="1"/>
          <p:nvPr/>
        </p:nvSpPr>
        <p:spPr>
          <a:xfrm>
            <a:off x="4437328" y="184970"/>
            <a:ext cx="244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</a:rPr>
              <a:t>CD4 </a:t>
            </a:r>
            <a:r>
              <a:rPr lang="en-US" altLang="zh-CN" b="1" dirty="0" err="1" smtClean="0">
                <a:solidFill>
                  <a:srgbClr val="FF0000"/>
                </a:solidFill>
              </a:rPr>
              <a:t>dcSSc</a:t>
            </a:r>
            <a:r>
              <a:rPr lang="en-US" altLang="zh-CN" b="1" dirty="0" smtClean="0">
                <a:solidFill>
                  <a:srgbClr val="FF0000"/>
                </a:solidFill>
              </a:rPr>
              <a:t> vs. </a:t>
            </a:r>
            <a:r>
              <a:rPr lang="en-US" altLang="zh-CN" b="1" dirty="0" err="1" smtClean="0">
                <a:solidFill>
                  <a:srgbClr val="FF0000"/>
                </a:solidFill>
              </a:rPr>
              <a:t>lcSSc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28597" y="3484927"/>
            <a:ext cx="244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</a:rPr>
              <a:t>CD4 </a:t>
            </a:r>
            <a:r>
              <a:rPr lang="en-US" altLang="zh-CN" b="1" dirty="0" err="1" smtClean="0">
                <a:solidFill>
                  <a:srgbClr val="FF0000"/>
                </a:solidFill>
              </a:rPr>
              <a:t>dcSSc</a:t>
            </a:r>
            <a:r>
              <a:rPr lang="en-US" altLang="zh-CN" b="1" dirty="0" smtClean="0">
                <a:solidFill>
                  <a:srgbClr val="FF0000"/>
                </a:solidFill>
              </a:rPr>
              <a:t> vs. Control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45" y="980728"/>
            <a:ext cx="3965038" cy="1980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4293096"/>
            <a:ext cx="3965038" cy="1980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976" y="980728"/>
            <a:ext cx="3965038" cy="19800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0864" y="4293096"/>
            <a:ext cx="3965038" cy="19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5096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b="1" dirty="0" smtClean="0">
                <a:solidFill>
                  <a:srgbClr val="C00000"/>
                </a:solidFill>
              </a:rPr>
              <a:t>CCDC85C</a:t>
            </a:r>
            <a:r>
              <a:rPr lang="en-US" altLang="zh-CN" b="1" dirty="0" smtClean="0"/>
              <a:t> </a:t>
            </a:r>
            <a:r>
              <a:rPr lang="en-US" altLang="zh-CN" dirty="0" smtClean="0"/>
              <a:t>(Coiled-coil </a:t>
            </a:r>
            <a:r>
              <a:rPr lang="en-US" altLang="zh-CN" dirty="0"/>
              <a:t>domain containing 85c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play an important role in </a:t>
            </a:r>
            <a:r>
              <a:rPr lang="en-US" altLang="zh-CN" b="1" dirty="0"/>
              <a:t>cortical</a:t>
            </a:r>
            <a:r>
              <a:rPr lang="zh-CN" altLang="zh-CN" b="1" dirty="0"/>
              <a:t>（外皮层）</a:t>
            </a:r>
            <a:r>
              <a:rPr lang="en-US" altLang="zh-CN" b="1" dirty="0"/>
              <a:t>development</a:t>
            </a:r>
            <a:r>
              <a:rPr lang="en-US" altLang="zh-CN" dirty="0"/>
              <a:t>, especially in the maintenance of radial glia </a:t>
            </a:r>
            <a:r>
              <a:rPr lang="en-US" altLang="zh-CN" dirty="0" smtClean="0"/>
              <a:t>(</a:t>
            </a:r>
            <a:r>
              <a:rPr lang="zh-CN" altLang="en-US" dirty="0" smtClean="0"/>
              <a:t>神经</a:t>
            </a:r>
            <a:r>
              <a:rPr lang="zh-CN" altLang="zh-CN" dirty="0" smtClean="0"/>
              <a:t>胶质</a:t>
            </a:r>
            <a:r>
              <a:rPr lang="zh-CN" altLang="zh-CN" dirty="0"/>
              <a:t>细胞</a:t>
            </a:r>
            <a:r>
              <a:rPr lang="en-US" altLang="zh-CN" dirty="0" smtClean="0"/>
              <a:t>)</a:t>
            </a:r>
          </a:p>
          <a:p>
            <a:r>
              <a:rPr lang="en-US" altLang="zh-CN" dirty="0"/>
              <a:t>cerebral cortex development</a:t>
            </a:r>
            <a:endParaRPr lang="en-US" altLang="zh-CN" dirty="0" smtClean="0"/>
          </a:p>
          <a:p>
            <a:endParaRPr lang="en-US" altLang="zh-CN" dirty="0" smtClean="0"/>
          </a:p>
          <a:p>
            <a:pPr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altLang="zh-CN" dirty="0" smtClean="0"/>
              <a:t>PAPER:  </a:t>
            </a:r>
            <a:r>
              <a:rPr lang="en-US" altLang="zh-CN" b="1" dirty="0"/>
              <a:t>Analysis of Autoantibody Profiles in Osteoarthritis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137699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1520" y="184970"/>
            <a:ext cx="244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/>
              <a:t>CD4 Total  </a:t>
            </a:r>
            <a:endParaRPr lang="zh-CN" altLang="en-US" b="1" dirty="0"/>
          </a:p>
        </p:txBody>
      </p:sp>
      <p:sp>
        <p:nvSpPr>
          <p:cNvPr id="3" name="TextBox 2"/>
          <p:cNvSpPr txBox="1"/>
          <p:nvPr/>
        </p:nvSpPr>
        <p:spPr>
          <a:xfrm>
            <a:off x="323528" y="3484927"/>
            <a:ext cx="244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/>
              <a:t>CD8 Total </a:t>
            </a:r>
            <a:endParaRPr lang="zh-CN" altLang="en-US" b="1" dirty="0"/>
          </a:p>
        </p:txBody>
      </p:sp>
      <p:sp>
        <p:nvSpPr>
          <p:cNvPr id="4" name="TextBox 3"/>
          <p:cNvSpPr txBox="1"/>
          <p:nvPr/>
        </p:nvSpPr>
        <p:spPr>
          <a:xfrm>
            <a:off x="4437328" y="184970"/>
            <a:ext cx="244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</a:rPr>
              <a:t>CD4 </a:t>
            </a:r>
            <a:r>
              <a:rPr lang="en-US" altLang="zh-CN" b="1" dirty="0" err="1" smtClean="0">
                <a:solidFill>
                  <a:srgbClr val="FF0000"/>
                </a:solidFill>
              </a:rPr>
              <a:t>dcSSc</a:t>
            </a:r>
            <a:r>
              <a:rPr lang="en-US" altLang="zh-CN" b="1" dirty="0" smtClean="0">
                <a:solidFill>
                  <a:srgbClr val="FF0000"/>
                </a:solidFill>
              </a:rPr>
              <a:t> vs. </a:t>
            </a:r>
            <a:r>
              <a:rPr lang="en-US" altLang="zh-CN" b="1" dirty="0" err="1" smtClean="0">
                <a:solidFill>
                  <a:srgbClr val="FF0000"/>
                </a:solidFill>
              </a:rPr>
              <a:t>lcSSc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28597" y="3474552"/>
            <a:ext cx="244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</a:rPr>
              <a:t>CD8 </a:t>
            </a:r>
            <a:r>
              <a:rPr lang="en-US" altLang="zh-CN" b="1" dirty="0" err="1" smtClean="0">
                <a:solidFill>
                  <a:srgbClr val="FF0000"/>
                </a:solidFill>
              </a:rPr>
              <a:t>dcSSc</a:t>
            </a:r>
            <a:r>
              <a:rPr lang="en-US" altLang="zh-CN" b="1" dirty="0" smtClean="0">
                <a:solidFill>
                  <a:srgbClr val="FF0000"/>
                </a:solidFill>
              </a:rPr>
              <a:t> vs. </a:t>
            </a:r>
            <a:r>
              <a:rPr lang="en-US" altLang="zh-CN" b="1" dirty="0" err="1" smtClean="0">
                <a:solidFill>
                  <a:srgbClr val="FF0000"/>
                </a:solidFill>
              </a:rPr>
              <a:t>lcSSc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980728"/>
            <a:ext cx="3963147" cy="1980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4293096"/>
            <a:ext cx="3963147" cy="1980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8597" y="980728"/>
            <a:ext cx="3963147" cy="19800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8597" y="4293096"/>
            <a:ext cx="3963147" cy="19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4263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b="1" dirty="0" smtClean="0">
                <a:solidFill>
                  <a:srgbClr val="C00000"/>
                </a:solidFill>
              </a:rPr>
              <a:t>COLEC11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Collectin</a:t>
            </a:r>
            <a:r>
              <a:rPr lang="en-US" altLang="zh-CN" dirty="0" smtClean="0"/>
              <a:t> </a:t>
            </a:r>
            <a:r>
              <a:rPr lang="en-US" altLang="zh-CN" dirty="0"/>
              <a:t>Sub-Family Member 11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altLang="zh-CN" dirty="0" smtClean="0"/>
              <a:t>a </a:t>
            </a:r>
            <a:r>
              <a:rPr lang="en-US" altLang="zh-CN" dirty="0"/>
              <a:t>member of </a:t>
            </a:r>
            <a:r>
              <a:rPr lang="en-US" altLang="zh-CN" b="1" dirty="0"/>
              <a:t>the </a:t>
            </a:r>
            <a:r>
              <a:rPr lang="en-US" altLang="zh-CN" b="1" dirty="0" err="1"/>
              <a:t>collectin</a:t>
            </a:r>
            <a:r>
              <a:rPr lang="en-US" altLang="zh-CN" b="1" dirty="0"/>
              <a:t> family of C-type </a:t>
            </a:r>
            <a:r>
              <a:rPr lang="en-US" altLang="zh-CN" b="1" dirty="0" err="1"/>
              <a:t>lectins</a:t>
            </a:r>
            <a:r>
              <a:rPr lang="en-US" altLang="zh-CN" b="1" dirty="0"/>
              <a:t> </a:t>
            </a:r>
            <a:r>
              <a:rPr lang="en-US" altLang="zh-CN" dirty="0"/>
              <a:t>that possess collagen-like sequences and carbohydrate recognition domains</a:t>
            </a:r>
            <a:r>
              <a:rPr lang="en-US" altLang="zh-CN" dirty="0" smtClean="0"/>
              <a:t>.</a:t>
            </a:r>
          </a:p>
          <a:p>
            <a:r>
              <a:rPr lang="en-US" altLang="zh-CN" dirty="0" smtClean="0"/>
              <a:t> </a:t>
            </a:r>
            <a:r>
              <a:rPr lang="en-US" altLang="zh-CN" dirty="0" err="1"/>
              <a:t>Collectins</a:t>
            </a:r>
            <a:r>
              <a:rPr lang="en-US" altLang="zh-CN" dirty="0"/>
              <a:t> are secreted proteins that play important roles </a:t>
            </a:r>
            <a:r>
              <a:rPr lang="en-US" altLang="zh-CN" b="1" dirty="0"/>
              <a:t>in the innate immune system by binding to carbohydrate antigens on microorganisms, </a:t>
            </a:r>
            <a:r>
              <a:rPr lang="en-US" altLang="zh-CN" dirty="0"/>
              <a:t>facilitating their recognition and removal. </a:t>
            </a:r>
            <a:endParaRPr lang="en-US" altLang="zh-CN" dirty="0" smtClean="0"/>
          </a:p>
          <a:p>
            <a:r>
              <a:rPr lang="en-US" altLang="zh-CN" dirty="0" smtClean="0"/>
              <a:t>binds </a:t>
            </a:r>
            <a:r>
              <a:rPr lang="en-US" altLang="zh-CN" dirty="0"/>
              <a:t>to </a:t>
            </a:r>
            <a:r>
              <a:rPr lang="en-US" altLang="zh-CN" b="1" dirty="0"/>
              <a:t>various sugars </a:t>
            </a:r>
            <a:r>
              <a:rPr lang="en-US" altLang="zh-CN" dirty="0"/>
              <a:t>including </a:t>
            </a:r>
            <a:r>
              <a:rPr lang="en-US" altLang="zh-CN" dirty="0" err="1"/>
              <a:t>fucose</a:t>
            </a:r>
            <a:r>
              <a:rPr lang="en-US" altLang="zh-CN" dirty="0"/>
              <a:t> and mannose. Has a higher affinity for </a:t>
            </a:r>
            <a:r>
              <a:rPr lang="en-US" altLang="zh-CN" dirty="0" err="1"/>
              <a:t>fucose</a:t>
            </a:r>
            <a:r>
              <a:rPr lang="en-US" altLang="zh-CN" dirty="0"/>
              <a:t> compared to mannose. Does not bind to glucose, N-</a:t>
            </a:r>
            <a:r>
              <a:rPr lang="en-US" altLang="zh-CN" dirty="0" err="1"/>
              <a:t>acetylglucosamine</a:t>
            </a:r>
            <a:r>
              <a:rPr lang="en-US" altLang="zh-CN" dirty="0"/>
              <a:t> and N-</a:t>
            </a:r>
            <a:r>
              <a:rPr lang="en-US" altLang="zh-CN" dirty="0" err="1"/>
              <a:t>acetylgalactosamine</a:t>
            </a:r>
            <a:r>
              <a:rPr lang="en-US" altLang="zh-CN" dirty="0" smtClean="0"/>
              <a:t>.</a:t>
            </a:r>
          </a:p>
          <a:p>
            <a:r>
              <a:rPr lang="en-US" altLang="zh-CN" dirty="0" smtClean="0"/>
              <a:t> </a:t>
            </a:r>
            <a:r>
              <a:rPr lang="en-US" altLang="zh-CN" dirty="0"/>
              <a:t>Also binds </a:t>
            </a:r>
            <a:r>
              <a:rPr lang="en-US" altLang="zh-CN" b="1" dirty="0">
                <a:solidFill>
                  <a:srgbClr val="00B050"/>
                </a:solidFill>
              </a:rPr>
              <a:t>lipopolysaccharides </a:t>
            </a:r>
            <a:r>
              <a:rPr lang="en-US" altLang="zh-CN" dirty="0"/>
              <a:t>(LPS</a:t>
            </a:r>
            <a:r>
              <a:rPr lang="en-US" altLang="zh-CN" dirty="0" smtClean="0"/>
              <a:t>).</a:t>
            </a:r>
          </a:p>
          <a:p>
            <a:r>
              <a:rPr lang="en-US" altLang="zh-CN" dirty="0" smtClean="0"/>
              <a:t> </a:t>
            </a:r>
            <a:r>
              <a:rPr lang="en-US" altLang="zh-CN" dirty="0"/>
              <a:t>Involved in </a:t>
            </a:r>
            <a:r>
              <a:rPr lang="en-US" altLang="zh-CN" dirty="0" smtClean="0"/>
              <a:t>fundamental development </a:t>
            </a:r>
            <a:r>
              <a:rPr lang="en-US" altLang="zh-CN" dirty="0"/>
              <a:t>serving as a guidance cue for neural crest cell migration (By similarity</a:t>
            </a:r>
            <a:r>
              <a:rPr lang="en-US" altLang="zh-CN" dirty="0" smtClean="0"/>
              <a:t>)</a:t>
            </a:r>
          </a:p>
          <a:p>
            <a:r>
              <a:rPr lang="en-US" altLang="zh-CN" dirty="0" smtClean="0"/>
              <a:t>Mutations in this gene are a cause of </a:t>
            </a:r>
            <a:r>
              <a:rPr lang="en-US" altLang="zh-CN" dirty="0" smtClean="0">
                <a:solidFill>
                  <a:srgbClr val="00B050"/>
                </a:solidFill>
              </a:rPr>
              <a:t>3MC syndrome-2</a:t>
            </a:r>
            <a:r>
              <a:rPr lang="en-US" altLang="zh-CN" dirty="0" smtClean="0"/>
              <a:t>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15230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1520" y="184970"/>
            <a:ext cx="244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/>
              <a:t>CD4 Total  </a:t>
            </a:r>
            <a:endParaRPr lang="zh-CN" altLang="en-US" b="1" dirty="0"/>
          </a:p>
        </p:txBody>
      </p:sp>
      <p:sp>
        <p:nvSpPr>
          <p:cNvPr id="3" name="TextBox 2"/>
          <p:cNvSpPr txBox="1"/>
          <p:nvPr/>
        </p:nvSpPr>
        <p:spPr>
          <a:xfrm>
            <a:off x="323528" y="3484927"/>
            <a:ext cx="244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/>
              <a:t>CD8 Total </a:t>
            </a:r>
            <a:endParaRPr lang="zh-CN" altLang="en-US" b="1" dirty="0"/>
          </a:p>
        </p:txBody>
      </p:sp>
      <p:sp>
        <p:nvSpPr>
          <p:cNvPr id="4" name="TextBox 3"/>
          <p:cNvSpPr txBox="1"/>
          <p:nvPr/>
        </p:nvSpPr>
        <p:spPr>
          <a:xfrm>
            <a:off x="4437328" y="184970"/>
            <a:ext cx="244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</a:rPr>
              <a:t>CD4 </a:t>
            </a:r>
            <a:r>
              <a:rPr lang="en-US" altLang="zh-CN" b="1" dirty="0" err="1" smtClean="0">
                <a:solidFill>
                  <a:srgbClr val="FF0000"/>
                </a:solidFill>
              </a:rPr>
              <a:t>dcSSc</a:t>
            </a:r>
            <a:r>
              <a:rPr lang="en-US" altLang="zh-CN" b="1" dirty="0" smtClean="0">
                <a:solidFill>
                  <a:srgbClr val="FF0000"/>
                </a:solidFill>
              </a:rPr>
              <a:t> vs. </a:t>
            </a:r>
            <a:r>
              <a:rPr lang="en-US" altLang="zh-CN" b="1" dirty="0" err="1" smtClean="0">
                <a:solidFill>
                  <a:srgbClr val="FF0000"/>
                </a:solidFill>
              </a:rPr>
              <a:t>lcSSc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28597" y="3474552"/>
            <a:ext cx="244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</a:rPr>
              <a:t>CD8 </a:t>
            </a:r>
            <a:r>
              <a:rPr lang="en-US" altLang="zh-CN" b="1" dirty="0" err="1" smtClean="0">
                <a:solidFill>
                  <a:srgbClr val="FF0000"/>
                </a:solidFill>
              </a:rPr>
              <a:t>dcSSc</a:t>
            </a:r>
            <a:r>
              <a:rPr lang="en-US" altLang="zh-CN" b="1" dirty="0" smtClean="0">
                <a:solidFill>
                  <a:srgbClr val="FF0000"/>
                </a:solidFill>
              </a:rPr>
              <a:t> vs. </a:t>
            </a:r>
            <a:r>
              <a:rPr lang="en-US" altLang="zh-CN" b="1" dirty="0" err="1" smtClean="0">
                <a:solidFill>
                  <a:srgbClr val="FF0000"/>
                </a:solidFill>
              </a:rPr>
              <a:t>lcSSc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980728"/>
            <a:ext cx="3963147" cy="1980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4293096"/>
            <a:ext cx="3963147" cy="1980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8695" y="980728"/>
            <a:ext cx="3963147" cy="19800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8695" y="4293096"/>
            <a:ext cx="3963147" cy="19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9048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b="1" dirty="0" smtClean="0">
                <a:solidFill>
                  <a:srgbClr val="C00000"/>
                </a:solidFill>
              </a:rPr>
              <a:t>COX7A2</a:t>
            </a:r>
            <a:r>
              <a:rPr lang="en-US" altLang="zh-CN" dirty="0" smtClean="0"/>
              <a:t> (Cytochrome </a:t>
            </a:r>
            <a:r>
              <a:rPr lang="en-US" altLang="zh-CN" dirty="0"/>
              <a:t>C Oxidase Subunit </a:t>
            </a:r>
            <a:r>
              <a:rPr lang="en-US" altLang="zh-CN" dirty="0" err="1"/>
              <a:t>VIIa</a:t>
            </a:r>
            <a:r>
              <a:rPr lang="en-US" altLang="zh-CN" dirty="0"/>
              <a:t> Polypeptide </a:t>
            </a:r>
            <a:r>
              <a:rPr lang="en-US" altLang="zh-CN" dirty="0" smtClean="0"/>
              <a:t>2)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zh-CN" dirty="0" smtClean="0"/>
              <a:t>one </a:t>
            </a:r>
            <a:r>
              <a:rPr lang="en-US" altLang="zh-CN" dirty="0"/>
              <a:t>of the </a:t>
            </a:r>
            <a:r>
              <a:rPr lang="en-US" altLang="zh-CN" b="1" dirty="0"/>
              <a:t>nuclear-coded polypeptide chains of cytochrome c </a:t>
            </a:r>
            <a:r>
              <a:rPr lang="en-US" altLang="zh-CN" b="1" dirty="0" err="1" smtClean="0"/>
              <a:t>oxidase</a:t>
            </a:r>
            <a:endParaRPr lang="en-US" altLang="zh-CN" b="1" dirty="0" smtClean="0"/>
          </a:p>
          <a:p>
            <a:r>
              <a:rPr lang="en-US" altLang="zh-CN" dirty="0" smtClean="0"/>
              <a:t>Cytochrome </a:t>
            </a:r>
            <a:r>
              <a:rPr lang="en-US" altLang="zh-CN" dirty="0"/>
              <a:t>c oxidase, the terminal component of the mitochondrial respiratory chain, catalyzes the electron transfer from reduced cytochrome c to oxygen. </a:t>
            </a:r>
            <a:endParaRPr lang="en-US" altLang="zh-CN" dirty="0" smtClean="0"/>
          </a:p>
          <a:p>
            <a:r>
              <a:rPr lang="en-US" altLang="zh-CN" dirty="0" err="1" smtClean="0"/>
              <a:t>Cytochrome</a:t>
            </a:r>
            <a:r>
              <a:rPr lang="en-US" altLang="zh-CN" dirty="0" smtClean="0"/>
              <a:t> c </a:t>
            </a:r>
            <a:r>
              <a:rPr lang="en-US" altLang="zh-CN" dirty="0" err="1" smtClean="0"/>
              <a:t>oxidase</a:t>
            </a:r>
            <a:r>
              <a:rPr lang="en-US" altLang="zh-CN" dirty="0" smtClean="0"/>
              <a:t> is </a:t>
            </a:r>
            <a:r>
              <a:rPr lang="en-US" altLang="zh-CN" dirty="0"/>
              <a:t>a </a:t>
            </a:r>
            <a:r>
              <a:rPr lang="en-US" altLang="zh-CN" dirty="0" err="1"/>
              <a:t>heteromeric</a:t>
            </a:r>
            <a:r>
              <a:rPr lang="en-US" altLang="zh-CN" dirty="0"/>
              <a:t> complex consisting of three catalytic subunits encoded by mitochondrial genes, and multiple structural subunits encoded by nuclear genes. The </a:t>
            </a:r>
            <a:r>
              <a:rPr lang="en-US" altLang="zh-CN" dirty="0" err="1"/>
              <a:t>mitochondrially</a:t>
            </a:r>
            <a:r>
              <a:rPr lang="en-US" altLang="zh-CN" dirty="0"/>
              <a:t>-encoded subunits function in electron transfer, </a:t>
            </a:r>
            <a:r>
              <a:rPr lang="en-US" altLang="zh-CN" b="1" dirty="0"/>
              <a:t>while the nuclear-encoded subunits may function in the regulation and assembly of the complex. </a:t>
            </a:r>
            <a:endParaRPr lang="en-US" altLang="zh-CN" b="1" dirty="0" smtClean="0"/>
          </a:p>
          <a:p>
            <a:r>
              <a:rPr lang="en-US" altLang="zh-CN" dirty="0" smtClean="0"/>
              <a:t>Diseases </a:t>
            </a:r>
            <a:r>
              <a:rPr lang="en-US" altLang="zh-CN" dirty="0"/>
              <a:t>associated with COX7A2 include </a:t>
            </a:r>
            <a:r>
              <a:rPr lang="en-US" altLang="zh-CN" u="sng" dirty="0" err="1">
                <a:hlinkClick r:id="rId3" tooltip="See barrett"/>
              </a:rPr>
              <a:t>barrett's</a:t>
            </a:r>
            <a:r>
              <a:rPr lang="en-US" altLang="zh-CN" u="sng" dirty="0">
                <a:hlinkClick r:id="rId3" tooltip="See barrett"/>
              </a:rPr>
              <a:t> adenocarcinoma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45568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1520" y="184970"/>
            <a:ext cx="244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/>
              <a:t>CD4 Total  </a:t>
            </a:r>
            <a:endParaRPr lang="zh-CN" altLang="en-US" b="1" dirty="0"/>
          </a:p>
        </p:txBody>
      </p:sp>
      <p:sp>
        <p:nvSpPr>
          <p:cNvPr id="3" name="TextBox 2"/>
          <p:cNvSpPr txBox="1"/>
          <p:nvPr/>
        </p:nvSpPr>
        <p:spPr>
          <a:xfrm>
            <a:off x="323528" y="3484927"/>
            <a:ext cx="244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/>
              <a:t>CD8 Total </a:t>
            </a:r>
            <a:endParaRPr lang="zh-CN" altLang="en-US" b="1" dirty="0"/>
          </a:p>
        </p:txBody>
      </p:sp>
      <p:sp>
        <p:nvSpPr>
          <p:cNvPr id="4" name="TextBox 3"/>
          <p:cNvSpPr txBox="1"/>
          <p:nvPr/>
        </p:nvSpPr>
        <p:spPr>
          <a:xfrm>
            <a:off x="4437328" y="184970"/>
            <a:ext cx="244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</a:rPr>
              <a:t>CD4 </a:t>
            </a:r>
            <a:r>
              <a:rPr lang="en-US" altLang="zh-CN" b="1" dirty="0" err="1" smtClean="0">
                <a:solidFill>
                  <a:srgbClr val="FF0000"/>
                </a:solidFill>
              </a:rPr>
              <a:t>dcSSc</a:t>
            </a:r>
            <a:r>
              <a:rPr lang="en-US" altLang="zh-CN" b="1" dirty="0" smtClean="0">
                <a:solidFill>
                  <a:srgbClr val="FF0000"/>
                </a:solidFill>
              </a:rPr>
              <a:t> vs. </a:t>
            </a:r>
            <a:r>
              <a:rPr lang="en-US" altLang="zh-CN" b="1" dirty="0" err="1" smtClean="0">
                <a:solidFill>
                  <a:srgbClr val="FF0000"/>
                </a:solidFill>
              </a:rPr>
              <a:t>lcSSc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28597" y="3474552"/>
            <a:ext cx="244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</a:rPr>
              <a:t>CD8 </a:t>
            </a:r>
            <a:r>
              <a:rPr lang="en-US" altLang="zh-CN" b="1" dirty="0" err="1" smtClean="0">
                <a:solidFill>
                  <a:srgbClr val="FF0000"/>
                </a:solidFill>
              </a:rPr>
              <a:t>dcSSc</a:t>
            </a:r>
            <a:r>
              <a:rPr lang="en-US" altLang="zh-CN" b="1" dirty="0" smtClean="0">
                <a:solidFill>
                  <a:srgbClr val="FF0000"/>
                </a:solidFill>
              </a:rPr>
              <a:t> vs. </a:t>
            </a:r>
            <a:r>
              <a:rPr lang="en-US" altLang="zh-CN" b="1" dirty="0" err="1" smtClean="0">
                <a:solidFill>
                  <a:srgbClr val="FF0000"/>
                </a:solidFill>
              </a:rPr>
              <a:t>lcSSc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887" y="908720"/>
            <a:ext cx="3963147" cy="1980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886" y="4149080"/>
            <a:ext cx="3963147" cy="19800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5638" y="908720"/>
            <a:ext cx="3963147" cy="19800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3927" y="4149080"/>
            <a:ext cx="3963147" cy="19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461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b="1" dirty="0" smtClean="0">
                <a:solidFill>
                  <a:srgbClr val="C00000"/>
                </a:solidFill>
              </a:rPr>
              <a:t>EIF2AK2</a:t>
            </a:r>
            <a:r>
              <a:rPr lang="en-US" altLang="zh-CN" b="1" dirty="0" smtClean="0"/>
              <a:t> (</a:t>
            </a:r>
            <a:r>
              <a:rPr lang="en-US" altLang="zh-CN" dirty="0"/>
              <a:t>Eukaryotic Translation Initiation Factor 2-Alpha Kinase 2</a:t>
            </a:r>
            <a:r>
              <a:rPr lang="en-US" altLang="zh-CN" b="1" dirty="0" smtClean="0"/>
              <a:t>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altLang="zh-CN" dirty="0" smtClean="0"/>
              <a:t>a </a:t>
            </a:r>
            <a:r>
              <a:rPr lang="en-US" altLang="zh-CN" dirty="0"/>
              <a:t>serine/threonine protein kinase that is activated by </a:t>
            </a:r>
            <a:r>
              <a:rPr lang="en-US" altLang="zh-CN" dirty="0" err="1"/>
              <a:t>autophosphorylation</a:t>
            </a:r>
            <a:r>
              <a:rPr lang="en-US" altLang="zh-CN" dirty="0"/>
              <a:t> after binding to </a:t>
            </a:r>
            <a:r>
              <a:rPr lang="en-US" altLang="zh-CN" dirty="0" err="1" smtClean="0"/>
              <a:t>dsRNA</a:t>
            </a:r>
            <a:endParaRPr lang="en-US" altLang="zh-CN" dirty="0" smtClean="0"/>
          </a:p>
          <a:p>
            <a:r>
              <a:rPr lang="en-US" altLang="zh-CN" b="1" dirty="0"/>
              <a:t>IFN</a:t>
            </a:r>
            <a:r>
              <a:rPr lang="en-US" altLang="zh-CN" dirty="0"/>
              <a:t>-induced </a:t>
            </a:r>
            <a:r>
              <a:rPr lang="en-US" altLang="zh-CN" dirty="0" err="1"/>
              <a:t>dsRNA</a:t>
            </a:r>
            <a:r>
              <a:rPr lang="en-US" altLang="zh-CN" dirty="0"/>
              <a:t>-dependent serine/threonine-protein kinase which plays a key role in </a:t>
            </a:r>
            <a:r>
              <a:rPr lang="en-US" altLang="zh-CN" b="1" dirty="0"/>
              <a:t>the innate immune response to viral infection </a:t>
            </a:r>
            <a:r>
              <a:rPr lang="en-US" altLang="zh-CN" dirty="0"/>
              <a:t>and is also involved in </a:t>
            </a:r>
            <a:r>
              <a:rPr lang="en-US" altLang="zh-CN" b="1" dirty="0"/>
              <a:t>the regulation of signal transduction, apoptosis, cell proliferation and differentiation</a:t>
            </a:r>
            <a:r>
              <a:rPr lang="en-US" altLang="zh-CN" dirty="0"/>
              <a:t>. </a:t>
            </a:r>
            <a:endParaRPr lang="en-US" altLang="zh-CN" dirty="0" smtClean="0"/>
          </a:p>
          <a:p>
            <a:r>
              <a:rPr lang="en-US" altLang="zh-CN" dirty="0" smtClean="0"/>
              <a:t>Plays </a:t>
            </a:r>
            <a:r>
              <a:rPr lang="en-US" altLang="zh-CN" dirty="0"/>
              <a:t>a role in </a:t>
            </a:r>
            <a:r>
              <a:rPr lang="en-US" altLang="zh-CN" b="1" dirty="0"/>
              <a:t>the regulation of the cytoskeleton </a:t>
            </a:r>
            <a:r>
              <a:rPr lang="en-US" altLang="zh-CN" dirty="0"/>
              <a:t>by binding to </a:t>
            </a:r>
            <a:r>
              <a:rPr lang="en-US" altLang="zh-CN" dirty="0" err="1"/>
              <a:t>gelsolin</a:t>
            </a:r>
            <a:r>
              <a:rPr lang="en-US" altLang="zh-CN" dirty="0"/>
              <a:t> (GSN), sequestering the protein in an inactive conformation away from </a:t>
            </a:r>
            <a:r>
              <a:rPr lang="en-US" altLang="zh-CN" dirty="0" err="1" smtClean="0"/>
              <a:t>actin</a:t>
            </a:r>
            <a:r>
              <a:rPr lang="en-US" altLang="zh-CN" dirty="0" smtClean="0"/>
              <a:t>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705479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1520" y="184970"/>
            <a:ext cx="244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/>
              <a:t>CD4 Total  </a:t>
            </a:r>
            <a:endParaRPr lang="zh-CN" altLang="en-US" b="1" dirty="0"/>
          </a:p>
        </p:txBody>
      </p:sp>
      <p:sp>
        <p:nvSpPr>
          <p:cNvPr id="3" name="TextBox 2"/>
          <p:cNvSpPr txBox="1"/>
          <p:nvPr/>
        </p:nvSpPr>
        <p:spPr>
          <a:xfrm>
            <a:off x="323528" y="3484927"/>
            <a:ext cx="244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/>
              <a:t>CD8 Total </a:t>
            </a:r>
            <a:endParaRPr lang="zh-CN" altLang="en-US" b="1" dirty="0"/>
          </a:p>
        </p:txBody>
      </p:sp>
      <p:sp>
        <p:nvSpPr>
          <p:cNvPr id="4" name="TextBox 3"/>
          <p:cNvSpPr txBox="1"/>
          <p:nvPr/>
        </p:nvSpPr>
        <p:spPr>
          <a:xfrm>
            <a:off x="4437328" y="184970"/>
            <a:ext cx="244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</a:rPr>
              <a:t>CD4 </a:t>
            </a:r>
            <a:r>
              <a:rPr lang="en-US" altLang="zh-CN" b="1" dirty="0" err="1" smtClean="0">
                <a:solidFill>
                  <a:srgbClr val="FF0000"/>
                </a:solidFill>
              </a:rPr>
              <a:t>dcSSc</a:t>
            </a:r>
            <a:r>
              <a:rPr lang="en-US" altLang="zh-CN" b="1" dirty="0" smtClean="0">
                <a:solidFill>
                  <a:srgbClr val="FF0000"/>
                </a:solidFill>
              </a:rPr>
              <a:t> vs. </a:t>
            </a:r>
            <a:r>
              <a:rPr lang="en-US" altLang="zh-CN" b="1" dirty="0" err="1" smtClean="0">
                <a:solidFill>
                  <a:srgbClr val="FF0000"/>
                </a:solidFill>
              </a:rPr>
              <a:t>lcSSc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28597" y="3474552"/>
            <a:ext cx="244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</a:rPr>
              <a:t>CD4 ACA+ vs. ACA-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01" y="908720"/>
            <a:ext cx="3963147" cy="1980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01" y="4293096"/>
            <a:ext cx="3963147" cy="19800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7328" y="908720"/>
            <a:ext cx="3963147" cy="19800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7977" y="4293096"/>
            <a:ext cx="3963147" cy="19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5535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03648" y="0"/>
            <a:ext cx="5746173" cy="665018"/>
          </a:xfrm>
        </p:spPr>
        <p:txBody>
          <a:bodyPr>
            <a:normAutofit/>
          </a:bodyPr>
          <a:lstStyle/>
          <a:p>
            <a:r>
              <a:rPr lang="en-US" altLang="zh-CN" sz="3600" b="1" dirty="0" err="1" smtClean="0">
                <a:solidFill>
                  <a:srgbClr val="FF0000"/>
                </a:solidFill>
              </a:rPr>
              <a:t>Hypomethylated</a:t>
            </a:r>
            <a:r>
              <a:rPr lang="en-US" altLang="zh-CN" sz="3600" dirty="0" smtClean="0"/>
              <a:t> </a:t>
            </a:r>
            <a:r>
              <a:rPr lang="en-US" altLang="zh-CN" sz="3600" dirty="0"/>
              <a:t>genes</a:t>
            </a:r>
            <a:endParaRPr lang="zh-CN" altLang="en-US" sz="36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39552" y="764704"/>
            <a:ext cx="7886700" cy="6213764"/>
          </a:xfrm>
        </p:spPr>
        <p:txBody>
          <a:bodyPr>
            <a:normAutofit fontScale="55000" lnSpcReduction="20000"/>
          </a:bodyPr>
          <a:lstStyle/>
          <a:p>
            <a:r>
              <a:rPr lang="en-US" altLang="zh-CN" b="1" dirty="0" smtClean="0"/>
              <a:t>Associated with autoantibody production</a:t>
            </a:r>
            <a:r>
              <a:rPr lang="en-US" altLang="zh-CN" dirty="0" smtClean="0"/>
              <a:t>: </a:t>
            </a:r>
            <a:r>
              <a:rPr lang="en-US" altLang="zh-CN" b="1" dirty="0" smtClean="0">
                <a:solidFill>
                  <a:srgbClr val="C00000"/>
                </a:solidFill>
              </a:rPr>
              <a:t>CCDC85C,</a:t>
            </a:r>
            <a:r>
              <a:rPr lang="en-US" altLang="zh-CN" b="1" dirty="0">
                <a:solidFill>
                  <a:srgbClr val="C00000"/>
                </a:solidFill>
              </a:rPr>
              <a:t> ZBTB46</a:t>
            </a:r>
            <a:endParaRPr lang="en-US" altLang="zh-CN" b="1" dirty="0" smtClean="0">
              <a:solidFill>
                <a:srgbClr val="C00000"/>
              </a:solidFill>
            </a:endParaRPr>
          </a:p>
          <a:p>
            <a:r>
              <a:rPr lang="en-US" altLang="zh-CN" b="1" dirty="0" smtClean="0"/>
              <a:t>Related to Innate immunology: </a:t>
            </a:r>
            <a:r>
              <a:rPr lang="en-US" altLang="zh-CN" b="1" dirty="0" smtClean="0">
                <a:solidFill>
                  <a:srgbClr val="C00000"/>
                </a:solidFill>
              </a:rPr>
              <a:t>COLEC11,</a:t>
            </a:r>
            <a:r>
              <a:rPr lang="en-US" altLang="zh-CN" b="1" dirty="0">
                <a:solidFill>
                  <a:srgbClr val="C00000"/>
                </a:solidFill>
              </a:rPr>
              <a:t> </a:t>
            </a:r>
            <a:r>
              <a:rPr lang="en-US" altLang="zh-CN" b="1" dirty="0" smtClean="0">
                <a:solidFill>
                  <a:srgbClr val="C00000"/>
                </a:solidFill>
              </a:rPr>
              <a:t>EIF2AK2,</a:t>
            </a:r>
            <a:r>
              <a:rPr lang="en-US" altLang="zh-CN" b="1" dirty="0">
                <a:solidFill>
                  <a:srgbClr val="C00000"/>
                </a:solidFill>
              </a:rPr>
              <a:t> </a:t>
            </a:r>
            <a:r>
              <a:rPr lang="en-US" altLang="zh-CN" b="1" dirty="0" smtClean="0">
                <a:solidFill>
                  <a:srgbClr val="C00000"/>
                </a:solidFill>
              </a:rPr>
              <a:t>IFITM1,</a:t>
            </a:r>
            <a:r>
              <a:rPr lang="en-US" altLang="zh-CN" b="1" dirty="0">
                <a:solidFill>
                  <a:srgbClr val="C00000"/>
                </a:solidFill>
              </a:rPr>
              <a:t> </a:t>
            </a:r>
            <a:r>
              <a:rPr lang="en-US" altLang="zh-CN" b="1" dirty="0" smtClean="0">
                <a:solidFill>
                  <a:srgbClr val="C00000"/>
                </a:solidFill>
              </a:rPr>
              <a:t>FKBP5,</a:t>
            </a:r>
            <a:r>
              <a:rPr lang="en-US" altLang="zh-CN" b="1" dirty="0">
                <a:solidFill>
                  <a:srgbClr val="C00000"/>
                </a:solidFill>
              </a:rPr>
              <a:t> </a:t>
            </a:r>
            <a:r>
              <a:rPr lang="en-US" altLang="zh-CN" b="1" dirty="0" smtClean="0">
                <a:solidFill>
                  <a:srgbClr val="C00000"/>
                </a:solidFill>
              </a:rPr>
              <a:t>IFI44L,</a:t>
            </a:r>
            <a:r>
              <a:rPr lang="en-US" altLang="zh-CN" b="1" dirty="0">
                <a:solidFill>
                  <a:srgbClr val="C00000"/>
                </a:solidFill>
              </a:rPr>
              <a:t> RSAD2</a:t>
            </a:r>
            <a:endParaRPr lang="en-US" altLang="zh-CN" b="1" dirty="0" smtClean="0">
              <a:solidFill>
                <a:srgbClr val="C00000"/>
              </a:solidFill>
            </a:endParaRPr>
          </a:p>
          <a:p>
            <a:r>
              <a:rPr lang="en-US" altLang="zh-CN" b="1" dirty="0"/>
              <a:t>Related to </a:t>
            </a:r>
            <a:r>
              <a:rPr lang="en-US" altLang="zh-CN" b="1" dirty="0" smtClean="0"/>
              <a:t>cytochrome </a:t>
            </a:r>
            <a:r>
              <a:rPr lang="en-US" altLang="zh-CN" b="1" dirty="0"/>
              <a:t>c </a:t>
            </a:r>
            <a:r>
              <a:rPr lang="en-US" altLang="zh-CN" b="1" dirty="0" smtClean="0"/>
              <a:t>oxidase</a:t>
            </a:r>
            <a:r>
              <a:rPr lang="zh-CN" altLang="en-US" b="1" dirty="0" smtClean="0"/>
              <a:t>：</a:t>
            </a:r>
            <a:r>
              <a:rPr lang="en-US" altLang="zh-CN" b="1" dirty="0" smtClean="0">
                <a:solidFill>
                  <a:srgbClr val="C00000"/>
                </a:solidFill>
              </a:rPr>
              <a:t>COX7A2</a:t>
            </a:r>
          </a:p>
          <a:p>
            <a:r>
              <a:rPr lang="en-US" altLang="zh-CN" b="1" dirty="0"/>
              <a:t>Related to </a:t>
            </a:r>
            <a:r>
              <a:rPr lang="en-US" altLang="zh-CN" b="1" dirty="0" smtClean="0"/>
              <a:t>protein folding and export:</a:t>
            </a:r>
            <a:r>
              <a:rPr lang="en-US" altLang="zh-CN" b="1" dirty="0">
                <a:solidFill>
                  <a:srgbClr val="C00000"/>
                </a:solidFill>
              </a:rPr>
              <a:t> </a:t>
            </a:r>
            <a:r>
              <a:rPr lang="en-US" altLang="zh-CN" b="1" dirty="0" smtClean="0">
                <a:solidFill>
                  <a:srgbClr val="C00000"/>
                </a:solidFill>
              </a:rPr>
              <a:t>DNAJC17,</a:t>
            </a:r>
            <a:r>
              <a:rPr lang="en-US" altLang="zh-CN" b="1" dirty="0">
                <a:solidFill>
                  <a:srgbClr val="C00000"/>
                </a:solidFill>
              </a:rPr>
              <a:t> </a:t>
            </a:r>
            <a:r>
              <a:rPr lang="en-US" altLang="zh-CN" b="1" dirty="0" smtClean="0">
                <a:solidFill>
                  <a:srgbClr val="C00000"/>
                </a:solidFill>
              </a:rPr>
              <a:t>FKBP5,</a:t>
            </a:r>
            <a:r>
              <a:rPr lang="en-US" altLang="zh-CN" b="1" dirty="0">
                <a:solidFill>
                  <a:srgbClr val="C00000"/>
                </a:solidFill>
              </a:rPr>
              <a:t> HOOK2</a:t>
            </a:r>
          </a:p>
          <a:p>
            <a:r>
              <a:rPr lang="en-US" altLang="zh-CN" b="1" dirty="0"/>
              <a:t>Related to </a:t>
            </a:r>
            <a:r>
              <a:rPr lang="en-US" altLang="zh-CN" b="1" dirty="0" smtClean="0"/>
              <a:t>viral infection:</a:t>
            </a:r>
            <a:r>
              <a:rPr lang="en-US" altLang="zh-CN" b="1" dirty="0">
                <a:solidFill>
                  <a:srgbClr val="C00000"/>
                </a:solidFill>
              </a:rPr>
              <a:t> </a:t>
            </a:r>
            <a:r>
              <a:rPr lang="en-US" altLang="zh-CN" b="1" dirty="0" smtClean="0">
                <a:solidFill>
                  <a:srgbClr val="C00000"/>
                </a:solidFill>
              </a:rPr>
              <a:t>EIF2AK2,</a:t>
            </a:r>
            <a:r>
              <a:rPr lang="en-US" altLang="zh-CN" b="1" dirty="0">
                <a:solidFill>
                  <a:srgbClr val="C00000"/>
                </a:solidFill>
              </a:rPr>
              <a:t> </a:t>
            </a:r>
            <a:r>
              <a:rPr lang="en-US" altLang="zh-CN" b="1" dirty="0" smtClean="0">
                <a:solidFill>
                  <a:srgbClr val="C00000"/>
                </a:solidFill>
              </a:rPr>
              <a:t>IFITM1,</a:t>
            </a:r>
            <a:r>
              <a:rPr lang="en-US" altLang="zh-CN" b="1" dirty="0">
                <a:solidFill>
                  <a:srgbClr val="C00000"/>
                </a:solidFill>
              </a:rPr>
              <a:t> </a:t>
            </a:r>
            <a:r>
              <a:rPr lang="en-US" altLang="zh-CN" b="1" dirty="0" smtClean="0">
                <a:solidFill>
                  <a:srgbClr val="C00000"/>
                </a:solidFill>
              </a:rPr>
              <a:t>IFI44L,</a:t>
            </a:r>
            <a:r>
              <a:rPr lang="en-US" altLang="zh-CN" b="1" dirty="0">
                <a:solidFill>
                  <a:srgbClr val="C00000"/>
                </a:solidFill>
              </a:rPr>
              <a:t> </a:t>
            </a:r>
            <a:r>
              <a:rPr lang="en-US" altLang="zh-CN" b="1" dirty="0" smtClean="0">
                <a:solidFill>
                  <a:srgbClr val="C00000"/>
                </a:solidFill>
              </a:rPr>
              <a:t>MX1,</a:t>
            </a:r>
            <a:r>
              <a:rPr lang="en-US" altLang="zh-CN" b="1" dirty="0">
                <a:solidFill>
                  <a:srgbClr val="C00000"/>
                </a:solidFill>
              </a:rPr>
              <a:t> </a:t>
            </a:r>
            <a:r>
              <a:rPr lang="en-US" altLang="zh-CN" b="1" dirty="0" smtClean="0">
                <a:solidFill>
                  <a:srgbClr val="C00000"/>
                </a:solidFill>
              </a:rPr>
              <a:t>RSAD2(</a:t>
            </a:r>
            <a:r>
              <a:rPr lang="en-US" altLang="zh-CN" b="1" dirty="0" smtClean="0">
                <a:solidFill>
                  <a:srgbClr val="FF0000"/>
                </a:solidFill>
              </a:rPr>
              <a:t>HCMV infection</a:t>
            </a:r>
            <a:r>
              <a:rPr lang="en-US" altLang="zh-CN" b="1" dirty="0" smtClean="0">
                <a:solidFill>
                  <a:srgbClr val="C00000"/>
                </a:solidFill>
              </a:rPr>
              <a:t>),</a:t>
            </a:r>
            <a:r>
              <a:rPr lang="en-US" altLang="zh-CN" b="1" dirty="0">
                <a:solidFill>
                  <a:srgbClr val="C00000"/>
                </a:solidFill>
              </a:rPr>
              <a:t> ZBTB46</a:t>
            </a:r>
            <a:endParaRPr lang="en-US" altLang="zh-CN" b="1" dirty="0" smtClean="0"/>
          </a:p>
          <a:p>
            <a:r>
              <a:rPr lang="en-US" altLang="zh-CN" b="1" dirty="0"/>
              <a:t>Related to </a:t>
            </a:r>
            <a:r>
              <a:rPr lang="en-US" altLang="zh-CN" b="1" dirty="0" smtClean="0"/>
              <a:t>IFN I signaling:</a:t>
            </a:r>
            <a:r>
              <a:rPr lang="en-US" altLang="zh-CN" b="1" dirty="0" smtClean="0">
                <a:solidFill>
                  <a:srgbClr val="C00000"/>
                </a:solidFill>
              </a:rPr>
              <a:t> EIF2AK2,</a:t>
            </a:r>
            <a:r>
              <a:rPr lang="en-US" altLang="zh-CN" b="1" dirty="0">
                <a:solidFill>
                  <a:srgbClr val="C00000"/>
                </a:solidFill>
              </a:rPr>
              <a:t> </a:t>
            </a:r>
            <a:r>
              <a:rPr lang="en-US" altLang="zh-CN" b="1" dirty="0" smtClean="0">
                <a:solidFill>
                  <a:srgbClr val="C00000"/>
                </a:solidFill>
              </a:rPr>
              <a:t>IFITM1,</a:t>
            </a:r>
            <a:r>
              <a:rPr lang="en-US" altLang="zh-CN" b="1" dirty="0">
                <a:solidFill>
                  <a:srgbClr val="C00000"/>
                </a:solidFill>
              </a:rPr>
              <a:t> </a:t>
            </a:r>
            <a:r>
              <a:rPr lang="en-US" altLang="zh-CN" b="1" dirty="0" smtClean="0">
                <a:solidFill>
                  <a:srgbClr val="C00000"/>
                </a:solidFill>
              </a:rPr>
              <a:t>IFI44L,</a:t>
            </a:r>
            <a:r>
              <a:rPr lang="en-US" altLang="zh-CN" b="1" dirty="0">
                <a:solidFill>
                  <a:srgbClr val="C00000"/>
                </a:solidFill>
              </a:rPr>
              <a:t> </a:t>
            </a:r>
            <a:r>
              <a:rPr lang="en-US" altLang="zh-CN" b="1" dirty="0" smtClean="0">
                <a:solidFill>
                  <a:srgbClr val="C00000"/>
                </a:solidFill>
              </a:rPr>
              <a:t>MX1,</a:t>
            </a:r>
            <a:r>
              <a:rPr lang="en-US" altLang="zh-CN" b="1" dirty="0">
                <a:solidFill>
                  <a:srgbClr val="C00000"/>
                </a:solidFill>
              </a:rPr>
              <a:t> </a:t>
            </a:r>
            <a:r>
              <a:rPr lang="en-US" altLang="zh-CN" b="1" dirty="0" smtClean="0">
                <a:solidFill>
                  <a:srgbClr val="C00000"/>
                </a:solidFill>
              </a:rPr>
              <a:t>RSAD2,</a:t>
            </a:r>
            <a:r>
              <a:rPr lang="en-US" altLang="zh-CN" b="1" dirty="0">
                <a:solidFill>
                  <a:srgbClr val="C00000"/>
                </a:solidFill>
              </a:rPr>
              <a:t> ZBTB46</a:t>
            </a:r>
            <a:endParaRPr lang="en-US" altLang="zh-CN" b="1" dirty="0" smtClean="0">
              <a:solidFill>
                <a:srgbClr val="C00000"/>
              </a:solidFill>
            </a:endParaRPr>
          </a:p>
          <a:p>
            <a:r>
              <a:rPr lang="en-US" altLang="zh-CN" b="1" dirty="0"/>
              <a:t>Related to </a:t>
            </a:r>
            <a:r>
              <a:rPr lang="en-US" altLang="zh-CN" b="1" dirty="0" smtClean="0"/>
              <a:t>sphingolipid metabolism</a:t>
            </a:r>
            <a:r>
              <a:rPr lang="en-US" altLang="zh-CN" dirty="0" smtClean="0"/>
              <a:t>: </a:t>
            </a:r>
            <a:r>
              <a:rPr lang="en-US" altLang="zh-CN" dirty="0" smtClean="0">
                <a:solidFill>
                  <a:srgbClr val="C00000"/>
                </a:solidFill>
              </a:rPr>
              <a:t>ARSD</a:t>
            </a:r>
          </a:p>
          <a:p>
            <a:r>
              <a:rPr lang="en-US" altLang="zh-CN" b="1" dirty="0"/>
              <a:t>bone and cartilage </a:t>
            </a:r>
            <a:r>
              <a:rPr lang="en-US" altLang="zh-CN" b="1" dirty="0" smtClean="0"/>
              <a:t>matrix: </a:t>
            </a:r>
            <a:r>
              <a:rPr lang="en-US" altLang="zh-CN" dirty="0" smtClean="0">
                <a:solidFill>
                  <a:srgbClr val="C00000"/>
                </a:solidFill>
              </a:rPr>
              <a:t>ARSD</a:t>
            </a:r>
          </a:p>
          <a:p>
            <a:r>
              <a:rPr lang="en-US" altLang="zh-CN" b="1" dirty="0"/>
              <a:t>Related to </a:t>
            </a:r>
            <a:r>
              <a:rPr lang="en-US" altLang="zh-CN" b="1" dirty="0" smtClean="0"/>
              <a:t>glucose metabolism: </a:t>
            </a:r>
            <a:r>
              <a:rPr lang="en-US" altLang="zh-CN" b="1" dirty="0" smtClean="0">
                <a:solidFill>
                  <a:srgbClr val="C00000"/>
                </a:solidFill>
              </a:rPr>
              <a:t>GFPT2,</a:t>
            </a:r>
            <a:r>
              <a:rPr lang="en-US" altLang="zh-CN" b="1" dirty="0">
                <a:solidFill>
                  <a:srgbClr val="C00000"/>
                </a:solidFill>
              </a:rPr>
              <a:t> RPTOR</a:t>
            </a:r>
            <a:endParaRPr lang="en-US" altLang="zh-CN" b="1" dirty="0" smtClean="0">
              <a:solidFill>
                <a:srgbClr val="C00000"/>
              </a:solidFill>
            </a:endParaRPr>
          </a:p>
          <a:p>
            <a:r>
              <a:rPr lang="en-US" altLang="zh-CN" b="1" dirty="0"/>
              <a:t>Related to the organization of </a:t>
            </a:r>
            <a:r>
              <a:rPr lang="en-US" altLang="zh-CN" b="1" dirty="0" smtClean="0"/>
              <a:t>centrosome</a:t>
            </a:r>
            <a:r>
              <a:rPr lang="en-US" altLang="zh-CN" dirty="0" smtClean="0"/>
              <a:t>:</a:t>
            </a:r>
            <a:r>
              <a:rPr lang="en-US" altLang="zh-CN" b="1" dirty="0" smtClean="0">
                <a:solidFill>
                  <a:srgbClr val="C00000"/>
                </a:solidFill>
              </a:rPr>
              <a:t>HOOK2</a:t>
            </a:r>
          </a:p>
          <a:p>
            <a:r>
              <a:rPr lang="en-US" altLang="zh-CN" b="1" dirty="0"/>
              <a:t>Related to </a:t>
            </a:r>
            <a:r>
              <a:rPr lang="en-US" altLang="zh-CN" b="1" dirty="0" smtClean="0"/>
              <a:t>inflammatory </a:t>
            </a:r>
            <a:r>
              <a:rPr lang="en-US" altLang="zh-CN" b="1" dirty="0"/>
              <a:t>and autoimmune </a:t>
            </a:r>
            <a:r>
              <a:rPr lang="en-US" altLang="zh-CN" b="1" dirty="0" smtClean="0"/>
              <a:t>diseases: </a:t>
            </a:r>
            <a:r>
              <a:rPr lang="en-US" altLang="zh-CN" b="1" dirty="0" smtClean="0">
                <a:solidFill>
                  <a:srgbClr val="C00000"/>
                </a:solidFill>
              </a:rPr>
              <a:t>IL17RA,</a:t>
            </a:r>
            <a:r>
              <a:rPr lang="en-US" altLang="zh-CN" b="1" dirty="0">
                <a:solidFill>
                  <a:srgbClr val="C00000"/>
                </a:solidFill>
              </a:rPr>
              <a:t> UPK3B</a:t>
            </a:r>
            <a:endParaRPr lang="en-US" altLang="zh-CN" b="1" dirty="0" smtClean="0">
              <a:solidFill>
                <a:srgbClr val="C00000"/>
              </a:solidFill>
            </a:endParaRPr>
          </a:p>
          <a:p>
            <a:r>
              <a:rPr lang="en-US" altLang="zh-CN" b="1" dirty="0"/>
              <a:t>zinc finger transcription </a:t>
            </a:r>
            <a:r>
              <a:rPr lang="en-US" altLang="zh-CN" b="1" dirty="0" smtClean="0"/>
              <a:t>factor</a:t>
            </a:r>
            <a:r>
              <a:rPr lang="en-US" altLang="zh-CN" dirty="0" smtClean="0"/>
              <a:t>: </a:t>
            </a:r>
            <a:r>
              <a:rPr lang="en-US" altLang="zh-CN" dirty="0" smtClean="0">
                <a:solidFill>
                  <a:srgbClr val="C00000"/>
                </a:solidFill>
              </a:rPr>
              <a:t>PRDM16,</a:t>
            </a:r>
            <a:r>
              <a:rPr lang="en-US" altLang="zh-CN" dirty="0">
                <a:solidFill>
                  <a:srgbClr val="C00000"/>
                </a:solidFill>
              </a:rPr>
              <a:t> </a:t>
            </a:r>
            <a:r>
              <a:rPr lang="en-US" altLang="zh-CN" dirty="0" smtClean="0">
                <a:solidFill>
                  <a:srgbClr val="C00000"/>
                </a:solidFill>
              </a:rPr>
              <a:t>T</a:t>
            </a:r>
            <a:r>
              <a:rPr lang="en-US" altLang="zh-CN" b="1" dirty="0" smtClean="0">
                <a:solidFill>
                  <a:srgbClr val="C00000"/>
                </a:solidFill>
              </a:rPr>
              <a:t>RIM27(gene transcription)</a:t>
            </a:r>
            <a:endParaRPr lang="en-US" altLang="zh-CN" dirty="0" smtClean="0">
              <a:solidFill>
                <a:srgbClr val="C00000"/>
              </a:solidFill>
            </a:endParaRPr>
          </a:p>
          <a:p>
            <a:r>
              <a:rPr lang="en-US" altLang="zh-CN" b="1" dirty="0"/>
              <a:t>Related to </a:t>
            </a:r>
            <a:r>
              <a:rPr lang="en-US" altLang="zh-CN" b="1" dirty="0" smtClean="0"/>
              <a:t>adipose and energy metabolism</a:t>
            </a:r>
            <a:r>
              <a:rPr lang="en-US" altLang="zh-CN" dirty="0" smtClean="0"/>
              <a:t>: </a:t>
            </a:r>
            <a:r>
              <a:rPr lang="en-US" altLang="zh-CN" dirty="0" smtClean="0">
                <a:solidFill>
                  <a:srgbClr val="C00000"/>
                </a:solidFill>
              </a:rPr>
              <a:t>PRDM16</a:t>
            </a:r>
          </a:p>
          <a:p>
            <a:r>
              <a:rPr lang="en-US" altLang="zh-CN" b="1" dirty="0"/>
              <a:t>Related to </a:t>
            </a:r>
            <a:r>
              <a:rPr lang="en-US" altLang="zh-CN" b="1" dirty="0" smtClean="0"/>
              <a:t>the </a:t>
            </a:r>
            <a:r>
              <a:rPr lang="en-US" altLang="zh-CN" b="1" dirty="0"/>
              <a:t>replication of </a:t>
            </a:r>
            <a:r>
              <a:rPr lang="en-US" altLang="zh-CN" b="1" dirty="0" smtClean="0"/>
              <a:t>DNA: PRIM2</a:t>
            </a:r>
          </a:p>
          <a:p>
            <a:r>
              <a:rPr lang="en-US" altLang="zh-CN" b="1" dirty="0" smtClean="0"/>
              <a:t>Regulation of </a:t>
            </a:r>
            <a:r>
              <a:rPr lang="en-US" altLang="zh-CN" b="1" dirty="0" err="1" smtClean="0"/>
              <a:t>vasculogenesis</a:t>
            </a:r>
            <a:r>
              <a:rPr lang="en-US" altLang="zh-CN" b="1" dirty="0" smtClean="0"/>
              <a:t> </a:t>
            </a:r>
            <a:r>
              <a:rPr lang="en-US" altLang="zh-CN" b="1" dirty="0"/>
              <a:t>and </a:t>
            </a:r>
            <a:r>
              <a:rPr lang="en-US" altLang="zh-CN" b="1" dirty="0" smtClean="0"/>
              <a:t>angiogenesis: </a:t>
            </a:r>
            <a:r>
              <a:rPr lang="en-US" altLang="zh-CN" b="1" dirty="0" smtClean="0">
                <a:solidFill>
                  <a:srgbClr val="C00000"/>
                </a:solidFill>
              </a:rPr>
              <a:t>RADIL</a:t>
            </a:r>
          </a:p>
          <a:p>
            <a:r>
              <a:rPr lang="en-US" altLang="zh-CN" b="1" dirty="0"/>
              <a:t>control of cellular proliferation and </a:t>
            </a:r>
            <a:r>
              <a:rPr lang="en-US" altLang="zh-CN" b="1" dirty="0" smtClean="0"/>
              <a:t>differentiation: </a:t>
            </a:r>
            <a:r>
              <a:rPr lang="en-US" altLang="zh-CN" b="1" dirty="0" smtClean="0">
                <a:solidFill>
                  <a:srgbClr val="C00000"/>
                </a:solidFill>
              </a:rPr>
              <a:t>RASA3</a:t>
            </a:r>
          </a:p>
          <a:p>
            <a:r>
              <a:rPr lang="en-US" altLang="zh-CN" b="1" dirty="0" smtClean="0"/>
              <a:t>Regulation of joint function: </a:t>
            </a:r>
            <a:r>
              <a:rPr lang="en-US" altLang="zh-CN" b="1" dirty="0" smtClean="0">
                <a:solidFill>
                  <a:srgbClr val="C00000"/>
                </a:solidFill>
              </a:rPr>
              <a:t>RNF39</a:t>
            </a:r>
            <a:endParaRPr lang="en-US" altLang="zh-CN" dirty="0" smtClean="0">
              <a:solidFill>
                <a:srgbClr val="00B050"/>
              </a:solidFill>
            </a:endParaRPr>
          </a:p>
          <a:p>
            <a:r>
              <a:rPr lang="en-US" altLang="zh-CN" b="1" dirty="0"/>
              <a:t>Related to </a:t>
            </a:r>
            <a:r>
              <a:rPr lang="en-US" altLang="zh-CN" b="1" dirty="0" smtClean="0"/>
              <a:t>Nutrient </a:t>
            </a:r>
            <a:r>
              <a:rPr lang="en-US" altLang="zh-CN" b="1" dirty="0" err="1" smtClean="0"/>
              <a:t>matabolism</a:t>
            </a:r>
            <a:r>
              <a:rPr lang="en-US" altLang="zh-CN" b="1" dirty="0" smtClean="0"/>
              <a:t>: </a:t>
            </a:r>
            <a:r>
              <a:rPr lang="en-US" altLang="zh-CN" b="1" dirty="0" smtClean="0">
                <a:solidFill>
                  <a:srgbClr val="C00000"/>
                </a:solidFill>
              </a:rPr>
              <a:t>RPTOR</a:t>
            </a:r>
          </a:p>
          <a:p>
            <a:r>
              <a:rPr lang="en-US" altLang="zh-CN" b="1" dirty="0"/>
              <a:t>Related to </a:t>
            </a:r>
            <a:r>
              <a:rPr lang="en-US" altLang="zh-CN" b="1" dirty="0" smtClean="0"/>
              <a:t>Kidney function: </a:t>
            </a:r>
            <a:r>
              <a:rPr lang="en-US" altLang="zh-CN" b="1" dirty="0">
                <a:solidFill>
                  <a:srgbClr val="C00000"/>
                </a:solidFill>
              </a:rPr>
              <a:t>UPK3B</a:t>
            </a:r>
          </a:p>
          <a:p>
            <a:endParaRPr lang="en-US" altLang="zh-CN" b="1" dirty="0">
              <a:solidFill>
                <a:srgbClr val="C00000"/>
              </a:solidFill>
            </a:endParaRPr>
          </a:p>
          <a:p>
            <a:endParaRPr lang="en-US" altLang="zh-CN" dirty="0">
              <a:solidFill>
                <a:srgbClr val="C00000"/>
              </a:solidFill>
            </a:endParaRPr>
          </a:p>
          <a:p>
            <a:endParaRPr lang="en-US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49518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b="1" dirty="0" smtClean="0">
                <a:solidFill>
                  <a:srgbClr val="C00000"/>
                </a:solidFill>
              </a:rPr>
              <a:t>GFPT2</a:t>
            </a:r>
            <a:r>
              <a:rPr lang="en-US" altLang="zh-CN" dirty="0" smtClean="0"/>
              <a:t> (</a:t>
            </a:r>
            <a:r>
              <a:rPr lang="en-US" altLang="zh-CN" dirty="0"/>
              <a:t>Glutamine-Fructose-6-Phosphate Transaminase 2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zh-CN" dirty="0"/>
              <a:t>L-glutamine + D-fructose 6-phosphate </a:t>
            </a:r>
            <a:r>
              <a:rPr lang="zh-CN" altLang="en-US" dirty="0" smtClean="0"/>
              <a:t>     </a:t>
            </a:r>
            <a:r>
              <a:rPr lang="en-US" altLang="zh-CN" b="1" dirty="0" smtClean="0">
                <a:solidFill>
                  <a:srgbClr val="C00000"/>
                </a:solidFill>
              </a:rPr>
              <a:t>GFPT2 </a:t>
            </a:r>
            <a:r>
              <a:rPr lang="zh-CN" altLang="en-US" b="1" dirty="0" smtClean="0">
                <a:solidFill>
                  <a:srgbClr val="C00000"/>
                </a:solidFill>
              </a:rPr>
              <a:t>     </a:t>
            </a:r>
            <a:r>
              <a:rPr lang="en-US" altLang="zh-CN" dirty="0" smtClean="0"/>
              <a:t>L-glutamate </a:t>
            </a:r>
            <a:r>
              <a:rPr lang="zh-CN" altLang="en-US" dirty="0" smtClean="0"/>
              <a:t> </a:t>
            </a:r>
            <a:r>
              <a:rPr lang="en-US" altLang="zh-CN" dirty="0" smtClean="0"/>
              <a:t>+ </a:t>
            </a:r>
            <a:r>
              <a:rPr lang="en-US" altLang="zh-CN" dirty="0"/>
              <a:t>D-glucosamine 6-phosphate </a:t>
            </a:r>
            <a:endParaRPr lang="en-US" altLang="zh-CN" dirty="0" smtClean="0"/>
          </a:p>
          <a:p>
            <a:r>
              <a:rPr lang="en-US" altLang="zh-CN" dirty="0"/>
              <a:t>Controls the </a:t>
            </a:r>
            <a:r>
              <a:rPr lang="en-US" altLang="zh-CN" b="1" dirty="0"/>
              <a:t>flux of glucose into the </a:t>
            </a:r>
            <a:r>
              <a:rPr lang="en-US" altLang="zh-CN" b="1" dirty="0" err="1"/>
              <a:t>hexosamine</a:t>
            </a:r>
            <a:r>
              <a:rPr lang="en-US" altLang="zh-CN" b="1" dirty="0"/>
              <a:t> </a:t>
            </a:r>
            <a:r>
              <a:rPr lang="en-US" altLang="zh-CN" dirty="0"/>
              <a:t>pathway</a:t>
            </a:r>
            <a:r>
              <a:rPr lang="en-US" altLang="zh-CN" dirty="0" smtClean="0"/>
              <a:t>.</a:t>
            </a:r>
          </a:p>
          <a:p>
            <a:r>
              <a:rPr lang="en-US" altLang="zh-CN" dirty="0" smtClean="0"/>
              <a:t> </a:t>
            </a:r>
            <a:r>
              <a:rPr lang="en-US" altLang="zh-CN" dirty="0"/>
              <a:t>Most likely involved in </a:t>
            </a:r>
            <a:r>
              <a:rPr lang="en-US" altLang="zh-CN" b="1" dirty="0"/>
              <a:t>regulating the availability of precursors </a:t>
            </a:r>
            <a:r>
              <a:rPr lang="en-US" altLang="zh-CN" dirty="0"/>
              <a:t>for N- and O-linked glycosylation of </a:t>
            </a:r>
            <a:r>
              <a:rPr lang="en-US" altLang="zh-CN" dirty="0" smtClean="0"/>
              <a:t>proteins</a:t>
            </a:r>
          </a:p>
          <a:p>
            <a:r>
              <a:rPr lang="en-US" altLang="zh-CN" dirty="0"/>
              <a:t>GO annotations related to this gene include </a:t>
            </a:r>
            <a:r>
              <a:rPr lang="en-US" altLang="zh-CN" i="1" dirty="0"/>
              <a:t>carbohydrate binding</a:t>
            </a:r>
            <a:r>
              <a:rPr lang="en-US" altLang="zh-CN" dirty="0"/>
              <a:t> and </a:t>
            </a:r>
            <a:r>
              <a:rPr lang="en-US" altLang="zh-CN" i="1" dirty="0"/>
              <a:t>glutamine-fructose-6-phosphate transaminase (isomerizing) activity</a:t>
            </a:r>
            <a:endParaRPr lang="en-US" altLang="zh-CN" dirty="0"/>
          </a:p>
          <a:p>
            <a:endParaRPr lang="zh-CN" altLang="en-US" dirty="0"/>
          </a:p>
        </p:txBody>
      </p:sp>
      <p:cxnSp>
        <p:nvCxnSpPr>
          <p:cNvPr id="5" name="直接箭头连接符 4"/>
          <p:cNvCxnSpPr/>
          <p:nvPr/>
        </p:nvCxnSpPr>
        <p:spPr>
          <a:xfrm>
            <a:off x="4968815" y="2173857"/>
            <a:ext cx="13716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93982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5360" y="184970"/>
            <a:ext cx="244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/>
              <a:t>CD4 Total  </a:t>
            </a:r>
            <a:endParaRPr lang="zh-CN" altLang="en-US" b="1" dirty="0"/>
          </a:p>
        </p:txBody>
      </p:sp>
      <p:sp>
        <p:nvSpPr>
          <p:cNvPr id="3" name="TextBox 2"/>
          <p:cNvSpPr txBox="1"/>
          <p:nvPr/>
        </p:nvSpPr>
        <p:spPr>
          <a:xfrm>
            <a:off x="323528" y="3484927"/>
            <a:ext cx="244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/>
              <a:t>CD8 Total </a:t>
            </a:r>
            <a:endParaRPr lang="zh-CN" altLang="en-US" b="1" dirty="0"/>
          </a:p>
        </p:txBody>
      </p:sp>
      <p:sp>
        <p:nvSpPr>
          <p:cNvPr id="4" name="TextBox 3"/>
          <p:cNvSpPr txBox="1"/>
          <p:nvPr/>
        </p:nvSpPr>
        <p:spPr>
          <a:xfrm>
            <a:off x="4437328" y="184970"/>
            <a:ext cx="244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</a:rPr>
              <a:t>CD4 </a:t>
            </a:r>
            <a:r>
              <a:rPr lang="en-US" altLang="zh-CN" b="1" dirty="0" err="1" smtClean="0">
                <a:solidFill>
                  <a:srgbClr val="FF0000"/>
                </a:solidFill>
              </a:rPr>
              <a:t>dcSSc</a:t>
            </a:r>
            <a:r>
              <a:rPr lang="en-US" altLang="zh-CN" b="1" dirty="0" smtClean="0">
                <a:solidFill>
                  <a:srgbClr val="FF0000"/>
                </a:solidFill>
              </a:rPr>
              <a:t> vs. </a:t>
            </a:r>
            <a:r>
              <a:rPr lang="en-US" altLang="zh-CN" b="1" dirty="0" err="1" smtClean="0">
                <a:solidFill>
                  <a:srgbClr val="FF0000"/>
                </a:solidFill>
              </a:rPr>
              <a:t>lcSSc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28597" y="3474552"/>
            <a:ext cx="244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</a:rPr>
              <a:t>CD4 ACA+ vs. ACA-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271" y="918751"/>
            <a:ext cx="3963147" cy="1980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270" y="4293096"/>
            <a:ext cx="3963147" cy="1980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3120" y="935502"/>
            <a:ext cx="3963147" cy="19800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3120" y="4293096"/>
            <a:ext cx="3963147" cy="19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392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HLA-DPB1</a:t>
            </a:r>
            <a:r>
              <a:rPr lang="en-US" altLang="zh-CN" dirty="0" smtClean="0"/>
              <a:t>(HLA </a:t>
            </a:r>
            <a:r>
              <a:rPr lang="en-US" altLang="zh-CN" dirty="0"/>
              <a:t>Class II Histocompatibility Antigen, DP(W4) Beta </a:t>
            </a:r>
            <a:r>
              <a:rPr lang="en-US" altLang="zh-CN" dirty="0" smtClean="0"/>
              <a:t>Chain)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2178916"/>
            <a:ext cx="7886700" cy="4351338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the </a:t>
            </a:r>
            <a:r>
              <a:rPr lang="en-US" altLang="zh-CN" dirty="0"/>
              <a:t>HLA class II beta chain </a:t>
            </a:r>
            <a:r>
              <a:rPr lang="en-US" altLang="zh-CN" dirty="0" err="1"/>
              <a:t>paralogues</a:t>
            </a:r>
            <a:r>
              <a:rPr lang="en-US" altLang="zh-CN" dirty="0" smtClean="0"/>
              <a:t>. </a:t>
            </a:r>
            <a:r>
              <a:rPr lang="en-US" altLang="zh-CN" dirty="0"/>
              <a:t>This class II molecule is a heterodimer consisting of an alpha (DPA) and a beta chain (DPB), both anchored in the membrane</a:t>
            </a:r>
            <a:r>
              <a:rPr lang="en-US" altLang="zh-CN" dirty="0" smtClean="0"/>
              <a:t>.</a:t>
            </a:r>
          </a:p>
          <a:p>
            <a:r>
              <a:rPr lang="en-US" altLang="zh-CN" dirty="0" smtClean="0"/>
              <a:t> </a:t>
            </a:r>
            <a:r>
              <a:rPr lang="en-US" altLang="zh-CN" dirty="0"/>
              <a:t>It plays a central role in the immune system by </a:t>
            </a:r>
            <a:r>
              <a:rPr lang="en-US" altLang="zh-CN" b="1" dirty="0"/>
              <a:t>presenting peptides derived from extracellular proteins</a:t>
            </a:r>
            <a:r>
              <a:rPr lang="en-US" altLang="zh-CN" dirty="0"/>
              <a:t>. 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2022447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5360" y="184970"/>
            <a:ext cx="244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/>
              <a:t>CD4 Total  </a:t>
            </a:r>
            <a:endParaRPr lang="zh-CN" altLang="en-US" b="1" dirty="0"/>
          </a:p>
        </p:txBody>
      </p:sp>
      <p:sp>
        <p:nvSpPr>
          <p:cNvPr id="3" name="TextBox 2"/>
          <p:cNvSpPr txBox="1"/>
          <p:nvPr/>
        </p:nvSpPr>
        <p:spPr>
          <a:xfrm>
            <a:off x="323528" y="3484927"/>
            <a:ext cx="244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/>
              <a:t>CD8 Total </a:t>
            </a:r>
            <a:endParaRPr lang="zh-CN" altLang="en-US" b="1" dirty="0"/>
          </a:p>
        </p:txBody>
      </p:sp>
      <p:sp>
        <p:nvSpPr>
          <p:cNvPr id="4" name="TextBox 3"/>
          <p:cNvSpPr txBox="1"/>
          <p:nvPr/>
        </p:nvSpPr>
        <p:spPr>
          <a:xfrm>
            <a:off x="4437328" y="184970"/>
            <a:ext cx="244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</a:rPr>
              <a:t>CD4 ATA- vs. Control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28597" y="3474552"/>
            <a:ext cx="244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</a:rPr>
              <a:t>CD4 ATA+ vs. ATA-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144815"/>
            <a:ext cx="3963147" cy="1980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011" y="4437112"/>
            <a:ext cx="3963147" cy="1980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7328" y="1144815"/>
            <a:ext cx="3963147" cy="19800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7328" y="4455594"/>
            <a:ext cx="3963147" cy="19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72571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b="1" dirty="0" smtClean="0">
                <a:solidFill>
                  <a:srgbClr val="C00000"/>
                </a:solidFill>
              </a:rPr>
              <a:t>HOOK2</a:t>
            </a:r>
            <a:r>
              <a:rPr lang="en-US" altLang="zh-CN" dirty="0" smtClean="0"/>
              <a:t>(Hook </a:t>
            </a:r>
            <a:r>
              <a:rPr lang="en-US" altLang="zh-CN" dirty="0"/>
              <a:t>Microtubule-Tethering Protein 2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CN" dirty="0" smtClean="0"/>
              <a:t>cytosolic </a:t>
            </a:r>
            <a:r>
              <a:rPr lang="en-US" altLang="zh-CN" dirty="0"/>
              <a:t>coiled-coil proteins that contain conserved N-terminal domains, which attach to microtubules, and more divergent C-terminal domains, which mediate binding to organelles</a:t>
            </a:r>
            <a:r>
              <a:rPr lang="en-US" altLang="zh-CN" dirty="0" smtClean="0"/>
              <a:t>.</a:t>
            </a:r>
          </a:p>
          <a:p>
            <a:r>
              <a:rPr lang="en-US" altLang="zh-CN" dirty="0"/>
              <a:t>Contributes to the </a:t>
            </a:r>
            <a:r>
              <a:rPr lang="en-US" altLang="zh-CN" b="1" dirty="0"/>
              <a:t>establishment and maintenance of centrosome function. </a:t>
            </a:r>
            <a:endParaRPr lang="en-US" altLang="zh-CN" b="1" dirty="0" smtClean="0"/>
          </a:p>
          <a:p>
            <a:r>
              <a:rPr lang="en-US" altLang="zh-CN" dirty="0" smtClean="0"/>
              <a:t>May </a:t>
            </a:r>
            <a:r>
              <a:rPr lang="en-US" altLang="zh-CN" dirty="0"/>
              <a:t>function in the positioning or </a:t>
            </a:r>
            <a:r>
              <a:rPr lang="en-US" altLang="zh-CN" b="1" dirty="0"/>
              <a:t>formation of </a:t>
            </a:r>
            <a:r>
              <a:rPr lang="en-US" altLang="zh-CN" b="1" dirty="0" err="1"/>
              <a:t>aggresomes</a:t>
            </a:r>
            <a:r>
              <a:rPr lang="en-US" altLang="zh-CN" dirty="0"/>
              <a:t>, which are </a:t>
            </a:r>
            <a:r>
              <a:rPr lang="en-US" altLang="zh-CN" dirty="0" err="1"/>
              <a:t>pericentriolar</a:t>
            </a:r>
            <a:r>
              <a:rPr lang="en-US" altLang="zh-CN" dirty="0"/>
              <a:t> accumulations of </a:t>
            </a:r>
            <a:r>
              <a:rPr lang="en-US" altLang="zh-CN" dirty="0" err="1"/>
              <a:t>misfolded</a:t>
            </a:r>
            <a:r>
              <a:rPr lang="en-US" altLang="zh-CN" dirty="0"/>
              <a:t> proteins, proteasomes and </a:t>
            </a:r>
            <a:r>
              <a:rPr lang="en-US" altLang="zh-CN" dirty="0" smtClean="0"/>
              <a:t>chaperones</a:t>
            </a:r>
          </a:p>
        </p:txBody>
      </p:sp>
    </p:spTree>
    <p:extLst>
      <p:ext uri="{BB962C8B-B14F-4D97-AF65-F5344CB8AC3E}">
        <p14:creationId xmlns:p14="http://schemas.microsoft.com/office/powerpoint/2010/main" val="17248246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5360" y="184970"/>
            <a:ext cx="244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/>
              <a:t>CD4 Total  </a:t>
            </a:r>
            <a:endParaRPr lang="zh-CN" altLang="en-US" b="1" dirty="0"/>
          </a:p>
        </p:txBody>
      </p:sp>
      <p:sp>
        <p:nvSpPr>
          <p:cNvPr id="3" name="TextBox 2"/>
          <p:cNvSpPr txBox="1"/>
          <p:nvPr/>
        </p:nvSpPr>
        <p:spPr>
          <a:xfrm>
            <a:off x="323528" y="3484927"/>
            <a:ext cx="244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/>
              <a:t>CD8 Total </a:t>
            </a:r>
            <a:endParaRPr lang="zh-CN" altLang="en-US" b="1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764704"/>
            <a:ext cx="5044006" cy="2520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4114035"/>
            <a:ext cx="5044006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34910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b="1" dirty="0" smtClean="0">
                <a:solidFill>
                  <a:srgbClr val="C00000"/>
                </a:solidFill>
              </a:rPr>
              <a:t>IFI44L</a:t>
            </a:r>
            <a:r>
              <a:rPr lang="en-US" altLang="zh-CN" dirty="0" smtClean="0"/>
              <a:t> (Interferon-Induced </a:t>
            </a:r>
            <a:r>
              <a:rPr lang="en-US" altLang="zh-CN" dirty="0"/>
              <a:t>Protein </a:t>
            </a:r>
            <a:r>
              <a:rPr lang="en-US" altLang="zh-CN" dirty="0" smtClean="0"/>
              <a:t>44-Like)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Exhibits a low antiviral activity against hepatitis C </a:t>
            </a:r>
            <a:r>
              <a:rPr lang="en-US" altLang="zh-CN" dirty="0" smtClean="0"/>
              <a:t>virus</a:t>
            </a:r>
          </a:p>
          <a:p>
            <a:r>
              <a:rPr lang="en-US" altLang="zh-CN" dirty="0"/>
              <a:t>By type I </a:t>
            </a:r>
            <a:r>
              <a:rPr lang="en-US" altLang="zh-CN" dirty="0" err="1"/>
              <a:t>interferons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55570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5360" y="184970"/>
            <a:ext cx="244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/>
              <a:t>CD4 Total  </a:t>
            </a:r>
            <a:endParaRPr lang="zh-CN" altLang="en-US" b="1" dirty="0"/>
          </a:p>
        </p:txBody>
      </p:sp>
      <p:sp>
        <p:nvSpPr>
          <p:cNvPr id="3" name="TextBox 2"/>
          <p:cNvSpPr txBox="1"/>
          <p:nvPr/>
        </p:nvSpPr>
        <p:spPr>
          <a:xfrm>
            <a:off x="323528" y="3484927"/>
            <a:ext cx="244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/>
              <a:t>CD8 Total </a:t>
            </a:r>
            <a:endParaRPr lang="zh-CN" altLang="en-US" b="1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8042" y="843382"/>
            <a:ext cx="5044005" cy="2520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7346" y="4077072"/>
            <a:ext cx="5044005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50549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b="1" dirty="0" smtClean="0">
                <a:solidFill>
                  <a:srgbClr val="C00000"/>
                </a:solidFill>
              </a:rPr>
              <a:t>IFITM1</a:t>
            </a:r>
            <a:r>
              <a:rPr lang="en-US" altLang="zh-CN" dirty="0" smtClean="0"/>
              <a:t> (Interferon </a:t>
            </a:r>
            <a:r>
              <a:rPr lang="en-US" altLang="zh-CN" dirty="0"/>
              <a:t>Induced Transmembrane Protein 1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altLang="zh-CN" dirty="0"/>
              <a:t>IFN-induced antiviral protein which </a:t>
            </a:r>
            <a:r>
              <a:rPr lang="en-US" altLang="zh-CN" b="1" dirty="0"/>
              <a:t>inhibits the entry of viruses</a:t>
            </a:r>
            <a:r>
              <a:rPr lang="en-US" altLang="zh-CN" dirty="0"/>
              <a:t> to the host cell cytoplasm, permitting endocytosis, but preventing subsequent viral fusion and release of viral contents into the cytosol. </a:t>
            </a:r>
            <a:endParaRPr lang="en-US" altLang="zh-CN" dirty="0" smtClean="0"/>
          </a:p>
          <a:p>
            <a:r>
              <a:rPr lang="en-US" altLang="zh-CN" dirty="0" smtClean="0"/>
              <a:t>Plays </a:t>
            </a:r>
            <a:r>
              <a:rPr lang="en-US" altLang="zh-CN" dirty="0"/>
              <a:t>a key role in the </a:t>
            </a:r>
            <a:r>
              <a:rPr lang="en-US" altLang="zh-CN" b="1" dirty="0" err="1"/>
              <a:t>antiproliferative</a:t>
            </a:r>
            <a:r>
              <a:rPr lang="en-US" altLang="zh-CN" b="1" dirty="0"/>
              <a:t> action of IFN-gamma </a:t>
            </a:r>
            <a:r>
              <a:rPr lang="en-US" altLang="zh-CN" dirty="0"/>
              <a:t>either by inhibiting the ERK activation or by arresting cell growth in G1 phase in a p53-dependent manner. </a:t>
            </a:r>
            <a:endParaRPr lang="en-US" altLang="zh-CN" dirty="0" smtClean="0"/>
          </a:p>
          <a:p>
            <a:r>
              <a:rPr lang="en-US" altLang="zh-CN" dirty="0"/>
              <a:t>Also implicated in </a:t>
            </a:r>
            <a:r>
              <a:rPr lang="en-US" altLang="zh-CN" b="1" dirty="0"/>
              <a:t>cell adhesion and control of cell growth and migration</a:t>
            </a:r>
            <a:r>
              <a:rPr lang="en-US" altLang="zh-CN" dirty="0"/>
              <a:t>. </a:t>
            </a:r>
            <a:endParaRPr lang="en-US" altLang="zh-CN" dirty="0" smtClean="0"/>
          </a:p>
          <a:p>
            <a:r>
              <a:rPr lang="en-US" altLang="zh-CN" dirty="0" smtClean="0"/>
              <a:t>Acts </a:t>
            </a:r>
            <a:r>
              <a:rPr lang="en-US" altLang="zh-CN" dirty="0"/>
              <a:t>as a </a:t>
            </a:r>
            <a:r>
              <a:rPr lang="en-US" altLang="zh-CN" b="1" dirty="0"/>
              <a:t>positive regulator of osteoblast differentiation</a:t>
            </a:r>
            <a:r>
              <a:rPr lang="en-US" altLang="zh-CN" dirty="0" smtClean="0"/>
              <a:t>.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1925233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5360" y="184970"/>
            <a:ext cx="244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/>
              <a:t>CD4 Total  </a:t>
            </a:r>
            <a:endParaRPr lang="zh-CN" altLang="en-US" b="1" dirty="0"/>
          </a:p>
        </p:txBody>
      </p:sp>
      <p:sp>
        <p:nvSpPr>
          <p:cNvPr id="3" name="TextBox 2"/>
          <p:cNvSpPr txBox="1"/>
          <p:nvPr/>
        </p:nvSpPr>
        <p:spPr>
          <a:xfrm>
            <a:off x="323528" y="3484927"/>
            <a:ext cx="244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/>
              <a:t>CD8 Total </a:t>
            </a:r>
            <a:endParaRPr lang="zh-CN" altLang="en-US" b="1" dirty="0"/>
          </a:p>
        </p:txBody>
      </p:sp>
      <p:sp>
        <p:nvSpPr>
          <p:cNvPr id="4" name="TextBox 3"/>
          <p:cNvSpPr txBox="1"/>
          <p:nvPr/>
        </p:nvSpPr>
        <p:spPr>
          <a:xfrm>
            <a:off x="4437328" y="184970"/>
            <a:ext cx="244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</a:rPr>
              <a:t>CD4 </a:t>
            </a:r>
            <a:r>
              <a:rPr lang="en-US" altLang="zh-CN" b="1" dirty="0" err="1" smtClean="0">
                <a:solidFill>
                  <a:srgbClr val="FF0000"/>
                </a:solidFill>
              </a:rPr>
              <a:t>lcSSc</a:t>
            </a:r>
            <a:r>
              <a:rPr lang="en-US" altLang="zh-CN" b="1" dirty="0" smtClean="0">
                <a:solidFill>
                  <a:srgbClr val="FF0000"/>
                </a:solidFill>
              </a:rPr>
              <a:t> vs. Control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28597" y="3474552"/>
            <a:ext cx="244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</a:rPr>
              <a:t>CD4 ATA+ vs. Control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360" y="1052736"/>
            <a:ext cx="3963147" cy="1980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4365104"/>
            <a:ext cx="3963147" cy="1980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3376" y="1052736"/>
            <a:ext cx="3963147" cy="198000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7328" y="4365104"/>
            <a:ext cx="3963147" cy="19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0251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b="1" dirty="0" smtClean="0">
                <a:solidFill>
                  <a:srgbClr val="C00000"/>
                </a:solidFill>
              </a:rPr>
              <a:t>BRDT</a:t>
            </a:r>
            <a:r>
              <a:rPr lang="en-US" altLang="zh-CN" dirty="0" smtClean="0"/>
              <a:t> (</a:t>
            </a:r>
            <a:r>
              <a:rPr lang="en-US" altLang="zh-CN" b="1" dirty="0" err="1"/>
              <a:t>br</a:t>
            </a:r>
            <a:r>
              <a:rPr lang="en-US" altLang="zh-CN" dirty="0" err="1"/>
              <a:t>omo</a:t>
            </a:r>
            <a:r>
              <a:rPr lang="en-US" altLang="zh-CN" b="1" dirty="0" err="1"/>
              <a:t>d</a:t>
            </a:r>
            <a:r>
              <a:rPr lang="en-US" altLang="zh-CN" dirty="0" err="1"/>
              <a:t>omain</a:t>
            </a:r>
            <a:r>
              <a:rPr lang="en-US" altLang="zh-CN" dirty="0"/>
              <a:t> </a:t>
            </a:r>
            <a:r>
              <a:rPr lang="en-US" altLang="zh-CN" b="1" dirty="0" smtClean="0"/>
              <a:t>t</a:t>
            </a:r>
            <a:r>
              <a:rPr lang="en-US" altLang="zh-CN" dirty="0" smtClean="0"/>
              <a:t>estis-specific </a:t>
            </a:r>
            <a:r>
              <a:rPr lang="en-US" altLang="zh-CN" dirty="0"/>
              <a:t>gene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b="1" dirty="0"/>
              <a:t>Testis-specific chromatin protein </a:t>
            </a:r>
            <a:r>
              <a:rPr lang="en-US" altLang="zh-CN" dirty="0"/>
              <a:t>that specifically binds histone H4 acetylated at Lys-5 and Lys-8 (H4K5ac and H4K8ac, respectively) and </a:t>
            </a:r>
            <a:r>
              <a:rPr lang="en-US" altLang="zh-CN" dirty="0" smtClean="0"/>
              <a:t>plays </a:t>
            </a:r>
            <a:r>
              <a:rPr lang="en-US" altLang="zh-CN" dirty="0"/>
              <a:t>a key role in </a:t>
            </a:r>
            <a:r>
              <a:rPr lang="en-US" altLang="zh-CN" dirty="0" smtClean="0">
                <a:solidFill>
                  <a:srgbClr val="00B050"/>
                </a:solidFill>
              </a:rPr>
              <a:t>spermatogenesis</a:t>
            </a:r>
          </a:p>
          <a:p>
            <a:r>
              <a:rPr lang="en-US" altLang="zh-CN" dirty="0"/>
              <a:t>Required for </a:t>
            </a:r>
            <a:r>
              <a:rPr lang="en-US" altLang="zh-CN" b="1" dirty="0" err="1"/>
              <a:t>chromocenter</a:t>
            </a:r>
            <a:r>
              <a:rPr lang="en-US" altLang="zh-CN" b="1" dirty="0"/>
              <a:t> </a:t>
            </a:r>
            <a:r>
              <a:rPr lang="en-US" altLang="zh-CN" b="1" dirty="0" smtClean="0"/>
              <a:t>organization</a:t>
            </a:r>
          </a:p>
          <a:p>
            <a:r>
              <a:rPr lang="en-US" altLang="zh-CN" dirty="0" smtClean="0"/>
              <a:t>RNA splicing</a:t>
            </a:r>
          </a:p>
          <a:p>
            <a:pPr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altLang="zh-CN" dirty="0" smtClean="0"/>
              <a:t>PAPER: Expression </a:t>
            </a:r>
            <a:r>
              <a:rPr lang="en-US" altLang="zh-CN" dirty="0"/>
              <a:t>of </a:t>
            </a:r>
            <a:r>
              <a:rPr lang="en-US" altLang="zh-CN" b="1" dirty="0"/>
              <a:t>cancer-testis antigens in lung cancer</a:t>
            </a:r>
            <a:r>
              <a:rPr lang="en-US" altLang="zh-CN" dirty="0"/>
              <a:t>: definition of </a:t>
            </a:r>
            <a:r>
              <a:rPr lang="en-US" altLang="zh-CN" dirty="0" err="1"/>
              <a:t>bromodomain</a:t>
            </a:r>
            <a:r>
              <a:rPr lang="en-US" altLang="zh-CN" dirty="0"/>
              <a:t> testis-specific gene (BRDT) as a new CT gene, CT9.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0133775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smtClean="0">
                <a:solidFill>
                  <a:srgbClr val="C00000"/>
                </a:solidFill>
              </a:rPr>
              <a:t>IL17RA</a:t>
            </a:r>
            <a:r>
              <a:rPr lang="en-US" altLang="zh-CN" b="1" dirty="0" smtClean="0"/>
              <a:t> (</a:t>
            </a:r>
            <a:r>
              <a:rPr lang="en-US" altLang="zh-CN" dirty="0"/>
              <a:t>Interleukin 17 Receptor A</a:t>
            </a:r>
            <a:r>
              <a:rPr lang="en-US" altLang="zh-CN" b="1" dirty="0" smtClean="0"/>
              <a:t>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zh-CN" dirty="0"/>
              <a:t>Receptor for IL17A, IL17F and, in dimer with IL17RE, for IL17C</a:t>
            </a:r>
            <a:r>
              <a:rPr lang="en-US" altLang="zh-CN" dirty="0" smtClean="0"/>
              <a:t>.</a:t>
            </a:r>
          </a:p>
          <a:p>
            <a:r>
              <a:rPr lang="en-US" altLang="zh-CN" dirty="0" smtClean="0"/>
              <a:t>a </a:t>
            </a:r>
            <a:r>
              <a:rPr lang="en-US" altLang="zh-CN" b="1" dirty="0" err="1"/>
              <a:t>proinflammatory</a:t>
            </a:r>
            <a:r>
              <a:rPr lang="en-US" altLang="zh-CN" dirty="0"/>
              <a:t> cytokine secreted by activated T-lymphocytes. </a:t>
            </a:r>
            <a:endParaRPr lang="en-US" altLang="zh-CN" dirty="0" smtClean="0"/>
          </a:p>
          <a:p>
            <a:r>
              <a:rPr lang="en-US" altLang="zh-CN" dirty="0" smtClean="0"/>
              <a:t>a </a:t>
            </a:r>
            <a:r>
              <a:rPr lang="en-US" altLang="zh-CN" dirty="0"/>
              <a:t>potent inducer of the maturation of CD34-positive hematopoietic precursors into neutrophils. </a:t>
            </a:r>
            <a:endParaRPr lang="en-US" altLang="zh-CN" dirty="0" smtClean="0"/>
          </a:p>
          <a:p>
            <a:r>
              <a:rPr lang="en-US" altLang="zh-CN" dirty="0" smtClean="0"/>
              <a:t>Interleukin </a:t>
            </a:r>
            <a:r>
              <a:rPr lang="en-US" altLang="zh-CN" dirty="0"/>
              <a:t>17A and its receptor </a:t>
            </a:r>
            <a:r>
              <a:rPr lang="en-US" altLang="zh-CN" b="1" dirty="0"/>
              <a:t>play a pathogenic role in many inflammatory and autoimmune diseases </a:t>
            </a:r>
            <a:r>
              <a:rPr lang="en-US" altLang="zh-CN" dirty="0"/>
              <a:t>such as rheumatoid arthritis. 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516324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070017" y="195808"/>
            <a:ext cx="244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</a:rPr>
              <a:t>CD4 ACA+ vs. ACA-  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239657" y="3573016"/>
            <a:ext cx="244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</a:rPr>
              <a:t>CD8 ACA+ vs. ACA-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4972" y="1196752"/>
            <a:ext cx="3963148" cy="1980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51" y="4509120"/>
            <a:ext cx="3963147" cy="1980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23528" y="217098"/>
            <a:ext cx="244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/>
              <a:t>CD4 Total  </a:t>
            </a:r>
            <a:endParaRPr lang="zh-CN" alt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323528" y="3573016"/>
            <a:ext cx="244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/>
              <a:t>CD8 Total </a:t>
            </a:r>
            <a:endParaRPr lang="zh-CN" altLang="en-US" b="1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96752"/>
            <a:ext cx="3963147" cy="19800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25" y="4532228"/>
            <a:ext cx="3963147" cy="19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97643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</a:rPr>
              <a:t>LAMP3</a:t>
            </a:r>
            <a:r>
              <a:rPr lang="en-US" altLang="zh-CN" dirty="0" smtClean="0"/>
              <a:t> (</a:t>
            </a:r>
            <a:r>
              <a:rPr lang="en-US" altLang="zh-CN" dirty="0" err="1" smtClean="0"/>
              <a:t>Lysosomal</a:t>
            </a:r>
            <a:r>
              <a:rPr lang="en-US" altLang="zh-CN" dirty="0" smtClean="0"/>
              <a:t>-Associated </a:t>
            </a:r>
            <a:r>
              <a:rPr lang="en-US" altLang="zh-CN" dirty="0"/>
              <a:t>Membrane Protein 3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/>
              <a:t>play a role in </a:t>
            </a:r>
            <a:r>
              <a:rPr lang="en-US" altLang="zh-CN" b="1" dirty="0"/>
              <a:t>dendritic cell function </a:t>
            </a:r>
            <a:r>
              <a:rPr lang="en-US" altLang="zh-CN" dirty="0"/>
              <a:t>and in </a:t>
            </a:r>
            <a:r>
              <a:rPr lang="en-US" altLang="zh-CN" b="1" dirty="0"/>
              <a:t>adaptive immunity</a:t>
            </a:r>
            <a:r>
              <a:rPr lang="en-US" altLang="zh-CN" dirty="0" smtClean="0"/>
              <a:t>.</a:t>
            </a:r>
          </a:p>
          <a:p>
            <a:r>
              <a:rPr lang="en-US" altLang="zh-CN" dirty="0" smtClean="0"/>
              <a:t>Dendritic </a:t>
            </a:r>
            <a:r>
              <a:rPr lang="en-US" altLang="zh-CN" dirty="0"/>
              <a:t>cells (DCs) are the most potent antigen-presenting cells. Immature DCs efficiently capture antigens and differentiate into </a:t>
            </a:r>
            <a:r>
              <a:rPr lang="en-US" altLang="zh-CN" dirty="0" err="1"/>
              <a:t>interdigitating</a:t>
            </a:r>
            <a:r>
              <a:rPr lang="en-US" altLang="zh-CN" dirty="0"/>
              <a:t> dendritic cells (IDCs) in lymphoid tissues that induce primary T-cell </a:t>
            </a:r>
            <a:r>
              <a:rPr lang="en-US" altLang="zh-CN" dirty="0" smtClean="0"/>
              <a:t>responses</a:t>
            </a:r>
          </a:p>
          <a:p>
            <a:r>
              <a:rPr lang="en-US" altLang="zh-CN" dirty="0"/>
              <a:t>its related pathways are </a:t>
            </a:r>
            <a:r>
              <a:rPr lang="en-US" altLang="zh-CN" u="sng" dirty="0" smtClean="0">
                <a:hlinkClick r:id="rId2" tooltip="See Lysosome at Pathcards"/>
              </a:rPr>
              <a:t>Lysosome</a:t>
            </a:r>
            <a:r>
              <a:rPr lang="en-US" altLang="zh-CN" u="sng" dirty="0" smtClean="0"/>
              <a:t> (</a:t>
            </a:r>
            <a:r>
              <a:rPr lang="zh-CN" altLang="en-US" u="sng" dirty="0" smtClean="0"/>
              <a:t>溶酶体</a:t>
            </a:r>
            <a:r>
              <a:rPr lang="en-US" altLang="zh-CN" u="sng" dirty="0" smtClean="0"/>
              <a:t>)</a:t>
            </a:r>
            <a:endParaRPr lang="en-US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56632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3528" y="217098"/>
            <a:ext cx="244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/>
              <a:t>CD4 Total  </a:t>
            </a:r>
            <a:endParaRPr lang="zh-CN" altLang="en-US" b="1" dirty="0"/>
          </a:p>
        </p:txBody>
      </p:sp>
      <p:sp>
        <p:nvSpPr>
          <p:cNvPr id="5" name="TextBox 4"/>
          <p:cNvSpPr txBox="1"/>
          <p:nvPr/>
        </p:nvSpPr>
        <p:spPr>
          <a:xfrm>
            <a:off x="323528" y="3573016"/>
            <a:ext cx="244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/>
              <a:t>CD8 Total </a:t>
            </a:r>
            <a:endParaRPr lang="zh-CN" altLang="en-US" b="1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19" y="836712"/>
            <a:ext cx="5044005" cy="25200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19" y="3942348"/>
            <a:ext cx="5044005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14288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smtClean="0">
                <a:solidFill>
                  <a:srgbClr val="C00000"/>
                </a:solidFill>
              </a:rPr>
              <a:t>MX1</a:t>
            </a:r>
            <a:r>
              <a:rPr lang="en-US" altLang="zh-CN" dirty="0" smtClean="0"/>
              <a:t> (MX </a:t>
            </a:r>
            <a:r>
              <a:rPr lang="en-US" altLang="zh-CN" dirty="0" err="1"/>
              <a:t>Dynamin</a:t>
            </a:r>
            <a:r>
              <a:rPr lang="en-US" altLang="zh-CN" dirty="0"/>
              <a:t>-Like </a:t>
            </a:r>
            <a:r>
              <a:rPr lang="en-US" altLang="zh-CN" dirty="0" err="1"/>
              <a:t>GTPase</a:t>
            </a:r>
            <a:r>
              <a:rPr lang="en-US" altLang="zh-CN" dirty="0"/>
              <a:t> 1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altLang="zh-CN" dirty="0" smtClean="0"/>
              <a:t>a </a:t>
            </a:r>
            <a:r>
              <a:rPr lang="en-US" altLang="zh-CN" dirty="0" err="1"/>
              <a:t>guanosine</a:t>
            </a:r>
            <a:r>
              <a:rPr lang="en-US" altLang="zh-CN" dirty="0"/>
              <a:t> triphosphate (GTP)-metabolizing protein that participates in the cellular antiviral response. </a:t>
            </a:r>
            <a:endParaRPr lang="en-US" altLang="zh-CN" dirty="0" smtClean="0"/>
          </a:p>
          <a:p>
            <a:r>
              <a:rPr lang="en-US" altLang="zh-CN" dirty="0" smtClean="0"/>
              <a:t>The </a:t>
            </a:r>
            <a:r>
              <a:rPr lang="en-US" altLang="zh-CN" dirty="0"/>
              <a:t>encoded protein is induced by </a:t>
            </a:r>
            <a:r>
              <a:rPr lang="en-US" altLang="zh-CN" b="1" dirty="0"/>
              <a:t>type I and type II </a:t>
            </a:r>
            <a:r>
              <a:rPr lang="en-US" altLang="zh-CN" b="1" dirty="0" err="1"/>
              <a:t>interferons</a:t>
            </a:r>
            <a:r>
              <a:rPr lang="en-US" altLang="zh-CN" b="1" dirty="0"/>
              <a:t> </a:t>
            </a:r>
            <a:r>
              <a:rPr lang="en-US" altLang="zh-CN" dirty="0"/>
              <a:t>and </a:t>
            </a:r>
            <a:r>
              <a:rPr lang="en-US" altLang="zh-CN" b="1" dirty="0"/>
              <a:t>antagonizes the replication process</a:t>
            </a:r>
            <a:r>
              <a:rPr lang="en-US" altLang="zh-CN" dirty="0"/>
              <a:t> of several different RNA and DNA viruses.  </a:t>
            </a:r>
            <a:endParaRPr lang="en-US" altLang="zh-CN" dirty="0" smtClean="0"/>
          </a:p>
          <a:p>
            <a:r>
              <a:rPr lang="en-US" altLang="zh-CN" dirty="0" smtClean="0"/>
              <a:t>May </a:t>
            </a:r>
            <a:r>
              <a:rPr lang="en-US" altLang="zh-CN" dirty="0"/>
              <a:t>also </a:t>
            </a:r>
            <a:r>
              <a:rPr lang="en-US" altLang="zh-CN" b="1" dirty="0"/>
              <a:t>antagonize </a:t>
            </a:r>
            <a:r>
              <a:rPr lang="en-US" altLang="zh-CN" b="1" dirty="0" err="1"/>
              <a:t>reoviridae</a:t>
            </a:r>
            <a:r>
              <a:rPr lang="en-US" altLang="zh-CN" b="1" dirty="0"/>
              <a:t> and </a:t>
            </a:r>
            <a:r>
              <a:rPr lang="en-US" altLang="zh-CN" b="1" dirty="0" err="1"/>
              <a:t>asfarviridae</a:t>
            </a:r>
            <a:r>
              <a:rPr lang="en-US" altLang="zh-CN" b="1" dirty="0"/>
              <a:t> replication</a:t>
            </a:r>
            <a:endParaRPr lang="en-US" altLang="zh-CN" b="1" dirty="0" smtClean="0"/>
          </a:p>
          <a:p>
            <a:r>
              <a:rPr lang="en-US" altLang="zh-CN" dirty="0"/>
              <a:t>Enhances </a:t>
            </a:r>
            <a:r>
              <a:rPr lang="en-US" altLang="zh-CN" b="1" dirty="0"/>
              <a:t>ER stress-mediated cell death </a:t>
            </a:r>
            <a:r>
              <a:rPr lang="en-US" altLang="zh-CN" dirty="0"/>
              <a:t>after influenza virus infection. </a:t>
            </a:r>
            <a:endParaRPr lang="en-US" altLang="zh-CN" dirty="0" smtClean="0"/>
          </a:p>
          <a:p>
            <a:r>
              <a:rPr lang="en-US" altLang="zh-CN" dirty="0" smtClean="0"/>
              <a:t>May </a:t>
            </a:r>
            <a:r>
              <a:rPr lang="en-US" altLang="zh-CN" b="1" dirty="0"/>
              <a:t>regulate the calcium channel </a:t>
            </a:r>
            <a:r>
              <a:rPr lang="en-US" altLang="zh-CN" b="1" dirty="0" smtClean="0"/>
              <a:t>activity</a:t>
            </a:r>
          </a:p>
        </p:txBody>
      </p:sp>
    </p:spTree>
    <p:extLst>
      <p:ext uri="{BB962C8B-B14F-4D97-AF65-F5344CB8AC3E}">
        <p14:creationId xmlns:p14="http://schemas.microsoft.com/office/powerpoint/2010/main" val="3441229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3528" y="217098"/>
            <a:ext cx="244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/>
              <a:t>CD4 Total  </a:t>
            </a:r>
            <a:endParaRPr lang="zh-CN" altLang="en-US" b="1" dirty="0"/>
          </a:p>
        </p:txBody>
      </p:sp>
      <p:sp>
        <p:nvSpPr>
          <p:cNvPr id="6" name="TextBox 5"/>
          <p:cNvSpPr txBox="1"/>
          <p:nvPr/>
        </p:nvSpPr>
        <p:spPr>
          <a:xfrm>
            <a:off x="323528" y="3573016"/>
            <a:ext cx="244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/>
              <a:t>CD8 Total </a:t>
            </a:r>
            <a:endParaRPr lang="zh-CN" altLang="en-US" b="1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836712"/>
            <a:ext cx="5044006" cy="2520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3975813"/>
            <a:ext cx="5044006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15810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b="1" dirty="0" smtClean="0"/>
              <a:t>PARP9</a:t>
            </a:r>
            <a:r>
              <a:rPr lang="en-US" altLang="zh-CN" dirty="0" smtClean="0"/>
              <a:t> (Poly </a:t>
            </a:r>
            <a:r>
              <a:rPr lang="en-US" altLang="zh-CN" dirty="0"/>
              <a:t>(ADP-Ribose) Polymerase Family, Member </a:t>
            </a:r>
            <a:r>
              <a:rPr lang="en-US" altLang="zh-CN" dirty="0" smtClean="0"/>
              <a:t>9)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altLang="zh-CN" dirty="0"/>
              <a:t>Poly (ADP-ribose) polymerase (PARP) </a:t>
            </a:r>
            <a:r>
              <a:rPr lang="en-US" altLang="zh-CN" b="1" dirty="0"/>
              <a:t>catalyzes the post-translational modification of proteins</a:t>
            </a:r>
            <a:r>
              <a:rPr lang="en-US" altLang="zh-CN" dirty="0"/>
              <a:t> by the addition of multiple ADP-ribose moieties. </a:t>
            </a:r>
            <a:endParaRPr lang="en-US" altLang="zh-CN" dirty="0" smtClean="0"/>
          </a:p>
          <a:p>
            <a:r>
              <a:rPr lang="en-US" altLang="zh-CN" dirty="0" smtClean="0"/>
              <a:t>PARP </a:t>
            </a:r>
            <a:r>
              <a:rPr lang="en-US" altLang="zh-CN" dirty="0"/>
              <a:t>transfers ADP-ribose from </a:t>
            </a:r>
            <a:r>
              <a:rPr lang="en-US" altLang="zh-CN" dirty="0" err="1"/>
              <a:t>nicotinamide</a:t>
            </a:r>
            <a:r>
              <a:rPr lang="en-US" altLang="zh-CN" dirty="0"/>
              <a:t> dinucleotide (NAD) to </a:t>
            </a:r>
            <a:r>
              <a:rPr lang="en-US" altLang="zh-CN" dirty="0" err="1"/>
              <a:t>glu</a:t>
            </a:r>
            <a:r>
              <a:rPr lang="en-US" altLang="zh-CN" dirty="0"/>
              <a:t>/asp residues on the substrate protein, and also polymerizes ADP-ribose to form long/branched chain polymers</a:t>
            </a:r>
            <a:r>
              <a:rPr lang="en-US" altLang="zh-CN" dirty="0" smtClean="0"/>
              <a:t>.</a:t>
            </a:r>
          </a:p>
          <a:p>
            <a:r>
              <a:rPr lang="en-US" altLang="zh-CN" dirty="0"/>
              <a:t>In concert with DTX3L plays a role in PARP1-dependent </a:t>
            </a:r>
            <a:r>
              <a:rPr lang="en-US" altLang="zh-CN" b="1" dirty="0"/>
              <a:t>DNA damage </a:t>
            </a:r>
            <a:r>
              <a:rPr lang="en-US" altLang="zh-CN" b="1" dirty="0" smtClean="0"/>
              <a:t>repair</a:t>
            </a:r>
          </a:p>
          <a:p>
            <a:r>
              <a:rPr lang="en-US" altLang="zh-CN" dirty="0"/>
              <a:t>its related pathways are </a:t>
            </a:r>
            <a:r>
              <a:rPr lang="en-US" altLang="zh-CN" dirty="0">
                <a:hlinkClick r:id="rId2" tooltip="See Apoptotic Pathways in Synovial Fibroblasts at Pathcards"/>
              </a:rPr>
              <a:t>Apoptotic Pathways in Synovial Fibroblasts</a:t>
            </a:r>
            <a:r>
              <a:rPr lang="en-US" altLang="zh-CN" dirty="0"/>
              <a:t> and </a:t>
            </a:r>
            <a:r>
              <a:rPr lang="en-US" altLang="zh-CN" u="sng" dirty="0">
                <a:hlinkClick r:id="rId3" tooltip="See UVA-Induced MAPK Signaling at Pathcards"/>
              </a:rPr>
              <a:t>UVA-Induced MAPK Signaling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96718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b="1" dirty="0" smtClean="0"/>
              <a:t>DTX3L</a:t>
            </a:r>
            <a:r>
              <a:rPr lang="en-US" altLang="zh-CN" dirty="0" smtClean="0"/>
              <a:t> (</a:t>
            </a:r>
            <a:r>
              <a:rPr lang="en-US" altLang="zh-CN" dirty="0" err="1"/>
              <a:t>Deltex</a:t>
            </a:r>
            <a:r>
              <a:rPr lang="en-US" altLang="zh-CN" dirty="0"/>
              <a:t> 3 </a:t>
            </a:r>
            <a:r>
              <a:rPr lang="en-US" altLang="zh-CN" dirty="0" smtClean="0"/>
              <a:t>Like; </a:t>
            </a:r>
            <a:r>
              <a:rPr lang="en-US" altLang="zh-CN" dirty="0"/>
              <a:t>E3 Ubiquitin Ligase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zh-CN" dirty="0"/>
              <a:t>functions as an </a:t>
            </a:r>
            <a:r>
              <a:rPr lang="en-US" altLang="zh-CN" b="1" dirty="0"/>
              <a:t>E3 ubiquitin </a:t>
            </a:r>
            <a:r>
              <a:rPr lang="en-US" altLang="zh-CN" b="1" dirty="0" smtClean="0"/>
              <a:t>ligase</a:t>
            </a:r>
          </a:p>
          <a:p>
            <a:r>
              <a:rPr lang="en-US" altLang="zh-CN" dirty="0"/>
              <a:t>Ubiquitin ligase that mediates </a:t>
            </a:r>
            <a:r>
              <a:rPr lang="en-US" altLang="zh-CN" dirty="0" err="1"/>
              <a:t>monoubiquitination</a:t>
            </a:r>
            <a:r>
              <a:rPr lang="en-US" altLang="zh-CN" dirty="0"/>
              <a:t> of Lys-91 of histone H4 (H4K91ub1), </a:t>
            </a:r>
            <a:r>
              <a:rPr lang="en-US" altLang="zh-CN" b="1" dirty="0"/>
              <a:t>in response to DNA damage</a:t>
            </a:r>
            <a:r>
              <a:rPr lang="en-US" altLang="zh-CN" dirty="0"/>
              <a:t>. Protects cells exposed to DNA-damaging agents. </a:t>
            </a:r>
            <a:endParaRPr lang="en-US" altLang="zh-CN" dirty="0" smtClean="0"/>
          </a:p>
          <a:p>
            <a:r>
              <a:rPr lang="en-US" altLang="zh-CN" dirty="0"/>
              <a:t>its related pathways are </a:t>
            </a:r>
            <a:r>
              <a:rPr lang="en-US" altLang="zh-CN" dirty="0">
                <a:hlinkClick r:id="rId3" tooltip="See Class I MHC mediated antigen processing and presentation at Pathcards"/>
              </a:rPr>
              <a:t>Class I MHC mediated antigen processing and presentation</a:t>
            </a:r>
            <a:r>
              <a:rPr lang="en-US" altLang="zh-CN" dirty="0"/>
              <a:t> and </a:t>
            </a:r>
            <a:r>
              <a:rPr lang="en-US" altLang="zh-CN" dirty="0">
                <a:hlinkClick r:id="rId3" tooltip="See Class I MHC mediated antigen processing and presentation at Pathcards"/>
              </a:rPr>
              <a:t>Class I MHC mediated antigen processing and presentation</a:t>
            </a:r>
            <a:r>
              <a:rPr lang="en-US" altLang="zh-CN" dirty="0"/>
              <a:t>. GO annotations related to this gene include </a:t>
            </a:r>
            <a:r>
              <a:rPr lang="en-US" altLang="zh-CN" i="1" dirty="0"/>
              <a:t>ubiquitin-protein </a:t>
            </a:r>
            <a:r>
              <a:rPr lang="en-US" altLang="zh-CN" i="1" dirty="0" err="1"/>
              <a:t>transferase</a:t>
            </a:r>
            <a:r>
              <a:rPr lang="en-US" altLang="zh-CN" i="1" dirty="0"/>
              <a:t> activity</a:t>
            </a:r>
            <a:r>
              <a:rPr lang="en-US" altLang="zh-CN" dirty="0"/>
              <a:t> and </a:t>
            </a:r>
            <a:r>
              <a:rPr lang="en-US" altLang="zh-CN" i="1" dirty="0"/>
              <a:t>histone binding</a:t>
            </a:r>
            <a:r>
              <a:rPr lang="en-US" altLang="zh-CN" dirty="0"/>
              <a:t>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8881637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3528" y="217098"/>
            <a:ext cx="244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/>
              <a:t>CD4 Total  </a:t>
            </a:r>
            <a:endParaRPr lang="zh-CN" altLang="en-US" b="1" dirty="0"/>
          </a:p>
        </p:txBody>
      </p:sp>
      <p:sp>
        <p:nvSpPr>
          <p:cNvPr id="5" name="TextBox 4"/>
          <p:cNvSpPr txBox="1"/>
          <p:nvPr/>
        </p:nvSpPr>
        <p:spPr>
          <a:xfrm>
            <a:off x="323528" y="3573016"/>
            <a:ext cx="244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/>
              <a:t>CD8 Total </a:t>
            </a:r>
            <a:endParaRPr lang="zh-CN" altLang="en-US" b="1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248" y="764704"/>
            <a:ext cx="5044006" cy="25200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248" y="4149080"/>
            <a:ext cx="5044006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72698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smtClean="0">
                <a:solidFill>
                  <a:srgbClr val="C00000"/>
                </a:solidFill>
              </a:rPr>
              <a:t>RNF39</a:t>
            </a:r>
            <a:r>
              <a:rPr lang="en-US" altLang="zh-CN" dirty="0" smtClean="0"/>
              <a:t> (Ring </a:t>
            </a:r>
            <a:r>
              <a:rPr lang="en-US" altLang="zh-CN" dirty="0"/>
              <a:t>Finger Protein </a:t>
            </a:r>
            <a:r>
              <a:rPr lang="en-US" altLang="zh-CN" dirty="0" smtClean="0"/>
              <a:t>39)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a similar rat protein suggest that this gene encodes a protein that plays a role in an </a:t>
            </a:r>
            <a:r>
              <a:rPr lang="en-US" altLang="zh-CN" b="1" dirty="0"/>
              <a:t>early phase of synaptic </a:t>
            </a:r>
            <a:r>
              <a:rPr lang="en-US" altLang="zh-CN" b="1" dirty="0" smtClean="0"/>
              <a:t>plasticity </a:t>
            </a:r>
            <a:r>
              <a:rPr lang="en-US" altLang="zh-CN" dirty="0" smtClean="0"/>
              <a:t>(</a:t>
            </a:r>
            <a:r>
              <a:rPr lang="zh-CN" altLang="en-US" dirty="0" smtClean="0"/>
              <a:t>突触可塑性</a:t>
            </a:r>
            <a:r>
              <a:rPr lang="en-US" altLang="zh-CN" dirty="0" smtClean="0"/>
              <a:t>)</a:t>
            </a:r>
          </a:p>
          <a:p>
            <a:r>
              <a:rPr lang="en-US" altLang="zh-CN" dirty="0"/>
              <a:t>May play a role in prolonged long term-potentiation (</a:t>
            </a:r>
            <a:r>
              <a:rPr lang="en-US" altLang="zh-CN" b="1" dirty="0"/>
              <a:t>LTP</a:t>
            </a:r>
            <a:r>
              <a:rPr lang="en-US" altLang="zh-CN" dirty="0"/>
              <a:t>) maintenance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20825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143" y="680120"/>
            <a:ext cx="4170825" cy="26316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51520" y="188640"/>
            <a:ext cx="244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/>
              <a:t>CD4 Total </a:t>
            </a:r>
            <a:endParaRPr lang="zh-CN" altLang="en-US" b="1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4149080"/>
            <a:ext cx="4170825" cy="25132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323528" y="3488597"/>
            <a:ext cx="244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/>
              <a:t>CD8 Total </a:t>
            </a:r>
            <a:endParaRPr lang="zh-CN" altLang="en-US" b="1" dirty="0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146" y="908719"/>
            <a:ext cx="4490884" cy="24030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4422345" y="282606"/>
            <a:ext cx="244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</a:rPr>
              <a:t>CD4 </a:t>
            </a:r>
            <a:r>
              <a:rPr lang="en-US" altLang="zh-CN" b="1" dirty="0" err="1" smtClean="0">
                <a:solidFill>
                  <a:srgbClr val="FF0000"/>
                </a:solidFill>
              </a:rPr>
              <a:t>lcSSc</a:t>
            </a:r>
            <a:r>
              <a:rPr lang="en-US" altLang="zh-CN" b="1" dirty="0" smtClean="0">
                <a:solidFill>
                  <a:srgbClr val="FF0000"/>
                </a:solidFill>
              </a:rPr>
              <a:t> vs. Control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524146" y="3488597"/>
            <a:ext cx="244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/>
              <a:t>CD4 </a:t>
            </a:r>
            <a:r>
              <a:rPr lang="en-US" altLang="zh-CN" b="1" dirty="0" err="1"/>
              <a:t>d</a:t>
            </a:r>
            <a:r>
              <a:rPr lang="en-US" altLang="zh-CN" b="1" dirty="0" err="1" smtClean="0"/>
              <a:t>cSSc</a:t>
            </a:r>
            <a:r>
              <a:rPr lang="en-US" altLang="zh-CN" b="1" dirty="0" smtClean="0"/>
              <a:t> vs. Control</a:t>
            </a:r>
            <a:endParaRPr lang="zh-CN" altLang="en-US" b="1" dirty="0"/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4244" y="4149079"/>
            <a:ext cx="4592685" cy="25132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1792953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5360" y="184970"/>
            <a:ext cx="244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/>
              <a:t>CD4 Total  </a:t>
            </a:r>
            <a:endParaRPr lang="zh-CN" altLang="en-US" b="1" dirty="0"/>
          </a:p>
        </p:txBody>
      </p:sp>
      <p:sp>
        <p:nvSpPr>
          <p:cNvPr id="3" name="TextBox 2"/>
          <p:cNvSpPr txBox="1"/>
          <p:nvPr/>
        </p:nvSpPr>
        <p:spPr>
          <a:xfrm>
            <a:off x="323528" y="3484927"/>
            <a:ext cx="244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/>
              <a:t>CD8 Total </a:t>
            </a:r>
            <a:endParaRPr lang="zh-CN" altLang="en-US" b="1" dirty="0"/>
          </a:p>
        </p:txBody>
      </p:sp>
      <p:sp>
        <p:nvSpPr>
          <p:cNvPr id="4" name="TextBox 3"/>
          <p:cNvSpPr txBox="1"/>
          <p:nvPr/>
        </p:nvSpPr>
        <p:spPr>
          <a:xfrm>
            <a:off x="4437328" y="184970"/>
            <a:ext cx="244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</a:rPr>
              <a:t>CD4 ATA+ vs. Control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28597" y="3474552"/>
            <a:ext cx="244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</a:rPr>
              <a:t>CD4 ACA- vs. Control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1" y="1052736"/>
            <a:ext cx="3963147" cy="1980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637" y="4365104"/>
            <a:ext cx="3963147" cy="19800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7328" y="1052736"/>
            <a:ext cx="3963147" cy="19800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4940" y="4381680"/>
            <a:ext cx="3963147" cy="19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51559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</a:rPr>
              <a:t>TTC39C</a:t>
            </a:r>
            <a:r>
              <a:rPr lang="en-US" altLang="zh-CN" dirty="0" smtClean="0"/>
              <a:t> (</a:t>
            </a:r>
            <a:r>
              <a:rPr lang="en-US" altLang="zh-CN" dirty="0" err="1"/>
              <a:t>Tetratricopeptide</a:t>
            </a:r>
            <a:r>
              <a:rPr lang="en-US" altLang="zh-CN" dirty="0"/>
              <a:t> Repeat Domain 39C</a:t>
            </a:r>
            <a:r>
              <a:rPr lang="en-US" altLang="zh-CN" dirty="0" smtClean="0"/>
              <a:t>)/</a:t>
            </a:r>
            <a:r>
              <a:rPr lang="en-US" altLang="zh-CN" dirty="0"/>
              <a:t> C18orf17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zh-CN" dirty="0"/>
              <a:t>are commonly </a:t>
            </a:r>
            <a:r>
              <a:rPr lang="en-US" altLang="zh-CN" dirty="0" err="1"/>
              <a:t>hypomethylated</a:t>
            </a:r>
            <a:r>
              <a:rPr lang="en-US" altLang="zh-CN" dirty="0"/>
              <a:t> genes for the cancer </a:t>
            </a:r>
            <a:r>
              <a:rPr lang="en-US" altLang="zh-CN" dirty="0" smtClean="0"/>
              <a:t>types</a:t>
            </a:r>
          </a:p>
          <a:p>
            <a:r>
              <a:rPr lang="en-US" altLang="zh-CN" dirty="0" smtClean="0"/>
              <a:t>is </a:t>
            </a:r>
            <a:r>
              <a:rPr lang="en-US" altLang="zh-CN" dirty="0"/>
              <a:t>differentially </a:t>
            </a:r>
            <a:r>
              <a:rPr lang="en-US" altLang="zh-CN" dirty="0" smtClean="0"/>
              <a:t>regulated </a:t>
            </a:r>
            <a:r>
              <a:rPr lang="en-US" altLang="zh-CN" dirty="0"/>
              <a:t>under conditions of neurogenic </a:t>
            </a:r>
            <a:r>
              <a:rPr lang="en-US" altLang="zh-CN" dirty="0" smtClean="0"/>
              <a:t>atrophy</a:t>
            </a: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en-US" altLang="zh-CN" sz="1600" dirty="0" smtClean="0"/>
              <a:t>                                                                                                                                                                    </a:t>
            </a:r>
            <a:r>
              <a:rPr lang="en-US" altLang="zh-CN" sz="1600" dirty="0" err="1" smtClean="0"/>
              <a:t>Tetratricopeptide</a:t>
            </a:r>
            <a:r>
              <a:rPr lang="en-US" altLang="zh-CN" sz="1600" dirty="0" smtClean="0"/>
              <a:t>(</a:t>
            </a:r>
            <a:r>
              <a:rPr lang="zh-CN" altLang="en-US" sz="1600" dirty="0" smtClean="0"/>
              <a:t>三角形四肽</a:t>
            </a:r>
            <a:r>
              <a:rPr lang="en-US" altLang="zh-CN" sz="1600" dirty="0" smtClean="0"/>
              <a:t>)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428488999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5360" y="184970"/>
            <a:ext cx="244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/>
              <a:t>CD4 Total  </a:t>
            </a:r>
            <a:endParaRPr lang="zh-CN" altLang="en-US" b="1" dirty="0"/>
          </a:p>
        </p:txBody>
      </p:sp>
      <p:sp>
        <p:nvSpPr>
          <p:cNvPr id="3" name="TextBox 2"/>
          <p:cNvSpPr txBox="1"/>
          <p:nvPr/>
        </p:nvSpPr>
        <p:spPr>
          <a:xfrm>
            <a:off x="323528" y="3484927"/>
            <a:ext cx="244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/>
              <a:t>CD8 Total </a:t>
            </a:r>
            <a:endParaRPr lang="zh-CN" altLang="en-US" b="1" dirty="0"/>
          </a:p>
        </p:txBody>
      </p:sp>
      <p:sp>
        <p:nvSpPr>
          <p:cNvPr id="4" name="TextBox 3"/>
          <p:cNvSpPr txBox="1"/>
          <p:nvPr/>
        </p:nvSpPr>
        <p:spPr>
          <a:xfrm>
            <a:off x="4437328" y="184970"/>
            <a:ext cx="244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</a:rPr>
              <a:t>CD8 ATA+ vs. ATA-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28597" y="3474552"/>
            <a:ext cx="244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</a:rPr>
              <a:t>CD8 ATA- vs. Control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144815"/>
            <a:ext cx="3963147" cy="1980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360" y="4293096"/>
            <a:ext cx="3963147" cy="19800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2659" y="1144815"/>
            <a:ext cx="3963147" cy="19800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8844" y="4293096"/>
            <a:ext cx="3963147" cy="19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62712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smtClean="0">
                <a:solidFill>
                  <a:srgbClr val="C00000"/>
                </a:solidFill>
              </a:rPr>
              <a:t>UPK3B</a:t>
            </a:r>
            <a:r>
              <a:rPr lang="en-US" altLang="zh-CN" dirty="0" smtClean="0"/>
              <a:t> (</a:t>
            </a:r>
            <a:r>
              <a:rPr lang="en-US" altLang="zh-CN" dirty="0" err="1" smtClean="0"/>
              <a:t>Uroplakin</a:t>
            </a:r>
            <a:r>
              <a:rPr lang="en-US" altLang="zh-CN" dirty="0" smtClean="0"/>
              <a:t> 3B)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altLang="zh-CN" dirty="0" smtClean="0"/>
              <a:t>a </a:t>
            </a:r>
            <a:r>
              <a:rPr lang="en-US" altLang="zh-CN" dirty="0"/>
              <a:t>minor component of the apical plaques of mammalian </a:t>
            </a:r>
            <a:r>
              <a:rPr lang="en-US" altLang="zh-CN" dirty="0" err="1" smtClean="0"/>
              <a:t>urothelium</a:t>
            </a:r>
            <a:r>
              <a:rPr lang="en-US" altLang="zh-CN" dirty="0" smtClean="0"/>
              <a:t> that </a:t>
            </a:r>
            <a:r>
              <a:rPr lang="en-US" altLang="zh-CN" dirty="0"/>
              <a:t>binds and </a:t>
            </a:r>
            <a:r>
              <a:rPr lang="en-US" altLang="zh-CN" dirty="0" err="1"/>
              <a:t>dimerizes</a:t>
            </a:r>
            <a:r>
              <a:rPr lang="en-US" altLang="zh-CN" dirty="0"/>
              <a:t> with uroplakin-1b (UPK1B; MIM 602380), one of the major conserved </a:t>
            </a:r>
            <a:r>
              <a:rPr lang="en-US" altLang="zh-CN" dirty="0" err="1"/>
              <a:t>urothelium</a:t>
            </a:r>
            <a:r>
              <a:rPr lang="en-US" altLang="zh-CN" dirty="0"/>
              <a:t> membrane proteins</a:t>
            </a:r>
            <a:r>
              <a:rPr lang="en-US" altLang="zh-CN" dirty="0" smtClean="0"/>
              <a:t>.</a:t>
            </a:r>
          </a:p>
          <a:p>
            <a:r>
              <a:rPr lang="en-US" altLang="zh-CN" dirty="0"/>
              <a:t>Component of the asymmetric unit membrane (AUM); </a:t>
            </a:r>
            <a:endParaRPr lang="en-US" altLang="zh-CN" dirty="0" smtClean="0"/>
          </a:p>
          <a:p>
            <a:r>
              <a:rPr lang="en-US" altLang="zh-CN" dirty="0" smtClean="0"/>
              <a:t>a </a:t>
            </a:r>
            <a:r>
              <a:rPr lang="en-US" altLang="zh-CN" dirty="0"/>
              <a:t>highly specialized </a:t>
            </a:r>
            <a:r>
              <a:rPr lang="en-US" altLang="zh-CN" b="1" dirty="0" err="1"/>
              <a:t>biomembrane</a:t>
            </a:r>
            <a:r>
              <a:rPr lang="en-US" altLang="zh-CN" dirty="0"/>
              <a:t> elaborated by terminally differentiated </a:t>
            </a:r>
            <a:r>
              <a:rPr lang="en-US" altLang="zh-CN" dirty="0" err="1"/>
              <a:t>urothelial</a:t>
            </a:r>
            <a:r>
              <a:rPr lang="en-US" altLang="zh-CN" dirty="0"/>
              <a:t> cells. </a:t>
            </a:r>
            <a:endParaRPr lang="en-US" altLang="zh-CN" dirty="0" smtClean="0"/>
          </a:p>
          <a:p>
            <a:r>
              <a:rPr lang="en-US" altLang="zh-CN" dirty="0" smtClean="0"/>
              <a:t>May </a:t>
            </a:r>
            <a:r>
              <a:rPr lang="en-US" altLang="zh-CN" dirty="0"/>
              <a:t>play an important role </a:t>
            </a:r>
            <a:r>
              <a:rPr lang="en-US" altLang="zh-CN" b="1" dirty="0"/>
              <a:t>in AUM-cytoskeleton interaction </a:t>
            </a:r>
            <a:r>
              <a:rPr lang="en-US" altLang="zh-CN" dirty="0"/>
              <a:t>in terminally differentiated </a:t>
            </a:r>
            <a:r>
              <a:rPr lang="en-US" altLang="zh-CN" dirty="0" err="1"/>
              <a:t>urothelial</a:t>
            </a:r>
            <a:r>
              <a:rPr lang="en-US" altLang="zh-CN" dirty="0"/>
              <a:t> cells. </a:t>
            </a:r>
            <a:endParaRPr lang="en-US" altLang="zh-CN" dirty="0" smtClean="0"/>
          </a:p>
          <a:p>
            <a:r>
              <a:rPr lang="en-US" altLang="zh-CN" dirty="0" smtClean="0"/>
              <a:t>It </a:t>
            </a:r>
            <a:r>
              <a:rPr lang="en-US" altLang="zh-CN" dirty="0"/>
              <a:t>also contributes to the formation of </a:t>
            </a:r>
            <a:r>
              <a:rPr lang="en-US" altLang="zh-CN" dirty="0" err="1"/>
              <a:t>urothelial</a:t>
            </a:r>
            <a:r>
              <a:rPr lang="en-US" altLang="zh-CN" dirty="0"/>
              <a:t> </a:t>
            </a:r>
            <a:r>
              <a:rPr lang="en-US" altLang="zh-CN" dirty="0" err="1"/>
              <a:t>glycocalyx</a:t>
            </a:r>
            <a:r>
              <a:rPr lang="en-US" altLang="zh-CN" dirty="0"/>
              <a:t> which may play an important role in </a:t>
            </a:r>
            <a:r>
              <a:rPr lang="en-US" altLang="zh-CN" b="1" dirty="0"/>
              <a:t>preventing bacterial adherence </a:t>
            </a:r>
            <a:r>
              <a:rPr lang="en-US" altLang="zh-CN" dirty="0"/>
              <a:t>(By similarity)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8201133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5360" y="184970"/>
            <a:ext cx="244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/>
              <a:t>CD4 Total  </a:t>
            </a:r>
            <a:endParaRPr lang="zh-CN" altLang="en-US" b="1" dirty="0"/>
          </a:p>
        </p:txBody>
      </p:sp>
      <p:sp>
        <p:nvSpPr>
          <p:cNvPr id="5" name="TextBox 4"/>
          <p:cNvSpPr txBox="1"/>
          <p:nvPr/>
        </p:nvSpPr>
        <p:spPr>
          <a:xfrm>
            <a:off x="323528" y="3484927"/>
            <a:ext cx="244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/>
              <a:t>CD8 Total </a:t>
            </a:r>
            <a:endParaRPr lang="zh-CN" altLang="en-US" b="1" dirty="0"/>
          </a:p>
        </p:txBody>
      </p:sp>
      <p:sp>
        <p:nvSpPr>
          <p:cNvPr id="6" name="TextBox 5"/>
          <p:cNvSpPr txBox="1"/>
          <p:nvPr/>
        </p:nvSpPr>
        <p:spPr>
          <a:xfrm>
            <a:off x="4437328" y="184970"/>
            <a:ext cx="244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</a:rPr>
              <a:t>CD4 ACA+ vs. ACA-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28597" y="3474552"/>
            <a:ext cx="244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</a:rPr>
              <a:t>CD8 ACA+ vs. ACA-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360" y="1144815"/>
            <a:ext cx="3963147" cy="19800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4149080"/>
            <a:ext cx="3963147" cy="19800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2266" y="1144815"/>
            <a:ext cx="3963147" cy="19800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3411" y="4150309"/>
            <a:ext cx="3963147" cy="19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25928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b="1" dirty="0" smtClean="0">
                <a:solidFill>
                  <a:srgbClr val="C00000"/>
                </a:solidFill>
              </a:rPr>
              <a:t>ZBTB46</a:t>
            </a:r>
            <a:r>
              <a:rPr lang="en-US" altLang="zh-CN" b="1" dirty="0" smtClean="0"/>
              <a:t> </a:t>
            </a:r>
            <a:r>
              <a:rPr lang="en-US" altLang="zh-CN" dirty="0" smtClean="0"/>
              <a:t>(Zinc </a:t>
            </a:r>
            <a:r>
              <a:rPr lang="en-US" altLang="zh-CN" dirty="0"/>
              <a:t>Finger And BTB Domain Containing 46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zh-CN" dirty="0"/>
              <a:t>Function as a transcriptional repressor for </a:t>
            </a:r>
            <a:r>
              <a:rPr lang="en-US" altLang="zh-CN" b="1" dirty="0" smtClean="0">
                <a:solidFill>
                  <a:srgbClr val="00B050"/>
                </a:solidFill>
              </a:rPr>
              <a:t>PRDM1</a:t>
            </a:r>
            <a:r>
              <a:rPr lang="en-US" altLang="zh-CN" dirty="0" smtClean="0"/>
              <a:t>(</a:t>
            </a:r>
            <a:r>
              <a:rPr lang="en-US" altLang="zh-CN" dirty="0"/>
              <a:t>PR Domain Containing 1, With ZNF Domain</a:t>
            </a:r>
            <a:r>
              <a:rPr lang="en-US" altLang="zh-CN" dirty="0" smtClean="0"/>
              <a:t>),</a:t>
            </a:r>
            <a:r>
              <a:rPr lang="en-US" altLang="zh-CN" dirty="0"/>
              <a:t> a repressor of </a:t>
            </a:r>
            <a:r>
              <a:rPr lang="en-US" altLang="zh-CN" b="1" dirty="0"/>
              <a:t>beta-interferon</a:t>
            </a:r>
            <a:r>
              <a:rPr lang="en-US" altLang="zh-CN" dirty="0"/>
              <a:t> gene </a:t>
            </a:r>
            <a:r>
              <a:rPr lang="en-US" altLang="zh-CN" dirty="0" smtClean="0"/>
              <a:t>expression. </a:t>
            </a:r>
          </a:p>
          <a:p>
            <a:r>
              <a:rPr lang="en-US" altLang="zh-CN" dirty="0" smtClean="0"/>
              <a:t>Transcription </a:t>
            </a:r>
            <a:r>
              <a:rPr lang="en-US" altLang="zh-CN" dirty="0"/>
              <a:t>of this gene increases </a:t>
            </a:r>
            <a:r>
              <a:rPr lang="en-US" altLang="zh-CN" b="1" dirty="0"/>
              <a:t>upon virus </a:t>
            </a:r>
            <a:r>
              <a:rPr lang="en-US" altLang="zh-CN" b="1" dirty="0" smtClean="0"/>
              <a:t>induction</a:t>
            </a:r>
            <a:r>
              <a:rPr lang="en-US" altLang="zh-CN" dirty="0" smtClean="0"/>
              <a:t>.</a:t>
            </a:r>
            <a:r>
              <a:rPr lang="en-US" altLang="zh-CN" dirty="0"/>
              <a:t> </a:t>
            </a:r>
            <a:endParaRPr lang="en-US" altLang="zh-CN" dirty="0" smtClean="0"/>
          </a:p>
          <a:p>
            <a:r>
              <a:rPr lang="en-US" altLang="zh-CN" dirty="0" smtClean="0"/>
              <a:t>Drives </a:t>
            </a:r>
            <a:r>
              <a:rPr lang="en-US" altLang="zh-CN" dirty="0"/>
              <a:t>the </a:t>
            </a:r>
            <a:r>
              <a:rPr lang="en-US" altLang="zh-CN" b="1" dirty="0"/>
              <a:t>maturation of B-lymphocytes into Ig secreting </a:t>
            </a:r>
            <a:r>
              <a:rPr lang="en-US" altLang="zh-CN" b="1" dirty="0" smtClean="0"/>
              <a:t>cells</a:t>
            </a:r>
            <a:r>
              <a:rPr lang="en-US" altLang="zh-CN" dirty="0" smtClean="0"/>
              <a:t>.</a:t>
            </a:r>
          </a:p>
          <a:p>
            <a:r>
              <a:rPr lang="en-US" altLang="zh-CN" dirty="0"/>
              <a:t>GO annotations related to this gene include </a:t>
            </a:r>
            <a:r>
              <a:rPr lang="en-US" altLang="zh-CN" i="1" dirty="0"/>
              <a:t>nucleic acid binding</a:t>
            </a:r>
            <a:r>
              <a:rPr lang="en-US" altLang="zh-CN" dirty="0"/>
              <a:t>. An important </a:t>
            </a:r>
            <a:r>
              <a:rPr lang="en-US" altLang="zh-CN" dirty="0" err="1"/>
              <a:t>paralog</a:t>
            </a:r>
            <a:r>
              <a:rPr lang="en-US" altLang="zh-CN" dirty="0"/>
              <a:t> of this gene is</a:t>
            </a:r>
            <a:r>
              <a:rPr lang="en-US" altLang="zh-CN" dirty="0">
                <a:hlinkClick r:id="rId2"/>
              </a:rPr>
              <a:t>ENSG00000254553</a:t>
            </a:r>
            <a:r>
              <a:rPr lang="en-US" altLang="zh-CN" dirty="0"/>
              <a:t>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5600318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5360" y="184970"/>
            <a:ext cx="244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/>
              <a:t>CD4 Total  </a:t>
            </a:r>
            <a:endParaRPr lang="zh-CN" altLang="en-US" b="1" dirty="0"/>
          </a:p>
        </p:txBody>
      </p:sp>
      <p:sp>
        <p:nvSpPr>
          <p:cNvPr id="5" name="TextBox 4"/>
          <p:cNvSpPr txBox="1"/>
          <p:nvPr/>
        </p:nvSpPr>
        <p:spPr>
          <a:xfrm>
            <a:off x="323528" y="3484927"/>
            <a:ext cx="244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/>
              <a:t>CD8 Total </a:t>
            </a:r>
            <a:endParaRPr lang="zh-CN" altLang="en-US" b="1" dirty="0"/>
          </a:p>
        </p:txBody>
      </p:sp>
      <p:sp>
        <p:nvSpPr>
          <p:cNvPr id="6" name="TextBox 5"/>
          <p:cNvSpPr txBox="1"/>
          <p:nvPr/>
        </p:nvSpPr>
        <p:spPr>
          <a:xfrm>
            <a:off x="4437328" y="184970"/>
            <a:ext cx="244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</a:rPr>
              <a:t>CD4 </a:t>
            </a:r>
            <a:r>
              <a:rPr lang="en-US" altLang="zh-CN" b="1" dirty="0" err="1" smtClean="0">
                <a:solidFill>
                  <a:srgbClr val="FF0000"/>
                </a:solidFill>
              </a:rPr>
              <a:t>dcSSc</a:t>
            </a:r>
            <a:r>
              <a:rPr lang="en-US" altLang="zh-CN" b="1" dirty="0" smtClean="0">
                <a:solidFill>
                  <a:srgbClr val="FF0000"/>
                </a:solidFill>
              </a:rPr>
              <a:t> vs. </a:t>
            </a:r>
            <a:r>
              <a:rPr lang="en-US" altLang="zh-CN" b="1" dirty="0" err="1" smtClean="0">
                <a:solidFill>
                  <a:srgbClr val="FF0000"/>
                </a:solidFill>
              </a:rPr>
              <a:t>lcSSc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28597" y="3474552"/>
            <a:ext cx="244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</a:rPr>
              <a:t>CD8 </a:t>
            </a:r>
            <a:r>
              <a:rPr lang="en-US" altLang="zh-CN" b="1" dirty="0" err="1" smtClean="0">
                <a:solidFill>
                  <a:srgbClr val="FF0000"/>
                </a:solidFill>
              </a:rPr>
              <a:t>dcSSc</a:t>
            </a:r>
            <a:r>
              <a:rPr lang="en-US" altLang="zh-CN" b="1" dirty="0" smtClean="0">
                <a:solidFill>
                  <a:srgbClr val="FF0000"/>
                </a:solidFill>
              </a:rPr>
              <a:t> vs. </a:t>
            </a:r>
            <a:r>
              <a:rPr lang="en-US" altLang="zh-CN" b="1" dirty="0" err="1" smtClean="0">
                <a:solidFill>
                  <a:srgbClr val="FF0000"/>
                </a:solidFill>
              </a:rPr>
              <a:t>lcSSc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144815"/>
            <a:ext cx="3963147" cy="19800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360" y="4437112"/>
            <a:ext cx="3963147" cy="19800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8597" y="1144815"/>
            <a:ext cx="3963147" cy="19800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8597" y="4437112"/>
            <a:ext cx="3963147" cy="19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4145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smtClean="0">
                <a:solidFill>
                  <a:srgbClr val="C00000"/>
                </a:solidFill>
              </a:rPr>
              <a:t>DDO</a:t>
            </a:r>
            <a:r>
              <a:rPr lang="en-US" altLang="zh-CN" dirty="0" smtClean="0"/>
              <a:t> (</a:t>
            </a:r>
            <a:r>
              <a:rPr lang="en-US" altLang="zh-CN" dirty="0"/>
              <a:t>D-Aspartate Oxidase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CN" dirty="0" smtClean="0"/>
              <a:t>a </a:t>
            </a:r>
            <a:r>
              <a:rPr lang="en-US" altLang="zh-CN" b="1" dirty="0" err="1"/>
              <a:t>peroxisomal</a:t>
            </a:r>
            <a:r>
              <a:rPr lang="en-US" altLang="zh-CN" b="1" dirty="0"/>
              <a:t> </a:t>
            </a:r>
            <a:r>
              <a:rPr lang="en-US" altLang="zh-CN" b="1" dirty="0" err="1"/>
              <a:t>flavoprotein</a:t>
            </a:r>
            <a:r>
              <a:rPr lang="en-US" altLang="zh-CN" b="1" dirty="0"/>
              <a:t> </a:t>
            </a:r>
            <a:r>
              <a:rPr lang="en-US" altLang="zh-CN" dirty="0"/>
              <a:t>that catalyzes the oxidative deamination of D-aspartate and N-methyl D-aspartate. </a:t>
            </a:r>
            <a:r>
              <a:rPr lang="en-US" altLang="zh-CN" dirty="0" err="1"/>
              <a:t>Flavin</a:t>
            </a:r>
            <a:r>
              <a:rPr lang="en-US" altLang="zh-CN" dirty="0"/>
              <a:t> adenine dinucleotide or 6-hydroxyflavin adenine dinucleotide can serve as the cofactor in this reaction. </a:t>
            </a:r>
            <a:endParaRPr lang="en-US" altLang="zh-CN" dirty="0" smtClean="0"/>
          </a:p>
          <a:p>
            <a:r>
              <a:rPr lang="en-US" altLang="zh-CN" dirty="0"/>
              <a:t>Among its related pathways are </a:t>
            </a:r>
            <a:r>
              <a:rPr lang="en-US" altLang="zh-CN" dirty="0">
                <a:hlinkClick r:id="rId3" tooltip="See Peroxisome at Pathcards"/>
              </a:rPr>
              <a:t>Peroxisome</a:t>
            </a:r>
            <a:r>
              <a:rPr lang="en-US" altLang="zh-CN" dirty="0"/>
              <a:t> and </a:t>
            </a:r>
            <a:r>
              <a:rPr lang="en-US" altLang="zh-CN" dirty="0">
                <a:hlinkClick r:id="rId4" tooltip="See Alanine, aspartate and glutamate metabolism at Pathcards"/>
              </a:rPr>
              <a:t>Alanine, aspartate and glutamate metabolism</a:t>
            </a:r>
            <a:r>
              <a:rPr lang="en-US" altLang="zh-CN" dirty="0"/>
              <a:t>. GO annotations related to this gene include </a:t>
            </a:r>
            <a:r>
              <a:rPr lang="en-US" altLang="zh-CN" i="1" dirty="0"/>
              <a:t>receptor binding</a:t>
            </a:r>
            <a:r>
              <a:rPr lang="en-US" altLang="zh-CN" dirty="0"/>
              <a:t> and </a:t>
            </a:r>
            <a:r>
              <a:rPr lang="en-US" altLang="zh-CN" i="1" dirty="0"/>
              <a:t>D-amino-acid oxidase activity</a:t>
            </a:r>
            <a:r>
              <a:rPr lang="en-US" altLang="zh-CN" dirty="0"/>
              <a:t>. 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62458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51520" y="184970"/>
            <a:ext cx="244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/>
              <a:t>CD4 Total </a:t>
            </a:r>
            <a:endParaRPr lang="zh-CN" altLang="en-US" b="1" dirty="0"/>
          </a:p>
        </p:txBody>
      </p:sp>
      <p:sp>
        <p:nvSpPr>
          <p:cNvPr id="4" name="TextBox 3"/>
          <p:cNvSpPr txBox="1"/>
          <p:nvPr/>
        </p:nvSpPr>
        <p:spPr>
          <a:xfrm>
            <a:off x="323528" y="3484927"/>
            <a:ext cx="244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/>
              <a:t>CD8 Total </a:t>
            </a:r>
            <a:endParaRPr lang="zh-CN" altLang="en-US" b="1" dirty="0"/>
          </a:p>
        </p:txBody>
      </p:sp>
      <p:sp>
        <p:nvSpPr>
          <p:cNvPr id="5" name="TextBox 4"/>
          <p:cNvSpPr txBox="1"/>
          <p:nvPr/>
        </p:nvSpPr>
        <p:spPr>
          <a:xfrm>
            <a:off x="4437328" y="184970"/>
            <a:ext cx="244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</a:rPr>
              <a:t>CD4 </a:t>
            </a:r>
            <a:r>
              <a:rPr lang="en-US" altLang="zh-CN" b="1" dirty="0" err="1" smtClean="0">
                <a:solidFill>
                  <a:srgbClr val="FF0000"/>
                </a:solidFill>
              </a:rPr>
              <a:t>lcSSc</a:t>
            </a:r>
            <a:r>
              <a:rPr lang="en-US" altLang="zh-CN" b="1" dirty="0" smtClean="0">
                <a:solidFill>
                  <a:srgbClr val="FF0000"/>
                </a:solidFill>
              </a:rPr>
              <a:t> vs. Control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28597" y="3484927"/>
            <a:ext cx="244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/>
              <a:t>CD4 </a:t>
            </a:r>
            <a:r>
              <a:rPr lang="en-US" altLang="zh-CN" b="1" dirty="0" err="1"/>
              <a:t>d</a:t>
            </a:r>
            <a:r>
              <a:rPr lang="en-US" altLang="zh-CN" b="1" dirty="0" err="1" smtClean="0"/>
              <a:t>cSSc</a:t>
            </a:r>
            <a:r>
              <a:rPr lang="en-US" altLang="zh-CN" b="1" dirty="0" smtClean="0"/>
              <a:t> vs. Control</a:t>
            </a:r>
            <a:endParaRPr lang="zh-CN" altLang="en-US" b="1" dirty="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1" y="4077072"/>
            <a:ext cx="4032447" cy="24285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49" y="836712"/>
            <a:ext cx="4191169" cy="2376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3500" y="933768"/>
            <a:ext cx="4564215" cy="227920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1318" y="4082577"/>
            <a:ext cx="4670988" cy="2498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2131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b="1" dirty="0" smtClean="0">
                <a:solidFill>
                  <a:srgbClr val="C00000"/>
                </a:solidFill>
              </a:rPr>
              <a:t>FAM132A</a:t>
            </a:r>
            <a:r>
              <a:rPr lang="en-US" altLang="zh-CN" dirty="0" smtClean="0"/>
              <a:t> (</a:t>
            </a:r>
            <a:r>
              <a:rPr lang="en-US" altLang="zh-CN" dirty="0"/>
              <a:t>Family With Sequence Similarity 132, Member A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CN" dirty="0"/>
              <a:t>Insulin-sensitizing adipocyte-secreted protein (</a:t>
            </a:r>
            <a:r>
              <a:rPr lang="en-US" altLang="zh-CN" dirty="0" err="1"/>
              <a:t>adipokine</a:t>
            </a:r>
            <a:r>
              <a:rPr lang="en-US" altLang="zh-CN" dirty="0"/>
              <a:t>) that regulates </a:t>
            </a:r>
            <a:r>
              <a:rPr lang="en-US" altLang="zh-CN" b="1" dirty="0"/>
              <a:t>glucose metabolism in liver and adipose tissue</a:t>
            </a:r>
            <a:r>
              <a:rPr lang="en-US" altLang="zh-CN" dirty="0"/>
              <a:t>. </a:t>
            </a:r>
            <a:endParaRPr lang="en-US" altLang="zh-CN" dirty="0" smtClean="0"/>
          </a:p>
          <a:p>
            <a:r>
              <a:rPr lang="en-US" altLang="zh-CN" dirty="0" smtClean="0"/>
              <a:t>Promotes </a:t>
            </a:r>
            <a:r>
              <a:rPr lang="en-US" altLang="zh-CN" dirty="0"/>
              <a:t>glucose uptake in adipocytes and suppresses de novo glucose production in hepatocytes via the PI3K-Akt signaling pathway</a:t>
            </a:r>
            <a:r>
              <a:rPr lang="en-US" altLang="zh-CN" dirty="0" smtClean="0"/>
              <a:t>.</a:t>
            </a:r>
          </a:p>
          <a:p>
            <a:r>
              <a:rPr lang="en-US" altLang="zh-CN" dirty="0" smtClean="0"/>
              <a:t> </a:t>
            </a:r>
            <a:r>
              <a:rPr lang="en-US" altLang="zh-CN" dirty="0"/>
              <a:t>Administration lead to </a:t>
            </a:r>
            <a:r>
              <a:rPr lang="en-US" altLang="zh-CN" b="1" dirty="0"/>
              <a:t>reduction of blood glucose</a:t>
            </a:r>
            <a:r>
              <a:rPr lang="en-US" altLang="zh-CN" dirty="0"/>
              <a:t>. </a:t>
            </a:r>
            <a:endParaRPr lang="en-US" altLang="zh-CN" dirty="0" smtClean="0"/>
          </a:p>
          <a:p>
            <a:r>
              <a:rPr lang="en-US" altLang="zh-CN" dirty="0" smtClean="0"/>
              <a:t>Able </a:t>
            </a:r>
            <a:r>
              <a:rPr lang="en-US" altLang="zh-CN" dirty="0"/>
              <a:t>to </a:t>
            </a:r>
            <a:r>
              <a:rPr lang="en-US" altLang="zh-CN" b="1" dirty="0"/>
              <a:t>attenuate inflammation </a:t>
            </a:r>
            <a:r>
              <a:rPr lang="en-US" altLang="zh-CN" dirty="0"/>
              <a:t>in fat tissue (By similarity)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853532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1520" y="184970"/>
            <a:ext cx="244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/>
              <a:t>CD4 Total </a:t>
            </a:r>
            <a:endParaRPr lang="zh-CN" altLang="en-US" b="1" dirty="0"/>
          </a:p>
        </p:txBody>
      </p:sp>
      <p:sp>
        <p:nvSpPr>
          <p:cNvPr id="3" name="TextBox 2"/>
          <p:cNvSpPr txBox="1"/>
          <p:nvPr/>
        </p:nvSpPr>
        <p:spPr>
          <a:xfrm>
            <a:off x="323528" y="3484927"/>
            <a:ext cx="244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/>
              <a:t>CD8 Total </a:t>
            </a:r>
            <a:endParaRPr lang="zh-CN" altLang="en-US" b="1" dirty="0"/>
          </a:p>
        </p:txBody>
      </p:sp>
      <p:sp>
        <p:nvSpPr>
          <p:cNvPr id="4" name="TextBox 3"/>
          <p:cNvSpPr txBox="1"/>
          <p:nvPr/>
        </p:nvSpPr>
        <p:spPr>
          <a:xfrm>
            <a:off x="4437328" y="184970"/>
            <a:ext cx="244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</a:rPr>
              <a:t>CD4 </a:t>
            </a:r>
            <a:r>
              <a:rPr lang="en-US" altLang="zh-CN" b="1" dirty="0" err="1" smtClean="0">
                <a:solidFill>
                  <a:srgbClr val="FF0000"/>
                </a:solidFill>
              </a:rPr>
              <a:t>dcSSc</a:t>
            </a:r>
            <a:r>
              <a:rPr lang="en-US" altLang="zh-CN" b="1" dirty="0" smtClean="0">
                <a:solidFill>
                  <a:srgbClr val="FF0000"/>
                </a:solidFill>
              </a:rPr>
              <a:t> vs. </a:t>
            </a:r>
            <a:r>
              <a:rPr lang="en-US" altLang="zh-CN" b="1" dirty="0" err="1" smtClean="0">
                <a:solidFill>
                  <a:srgbClr val="FF0000"/>
                </a:solidFill>
              </a:rPr>
              <a:t>lcSSc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28597" y="3484927"/>
            <a:ext cx="244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</a:rPr>
              <a:t>CD8 </a:t>
            </a:r>
            <a:r>
              <a:rPr lang="en-US" altLang="zh-CN" b="1" dirty="0" err="1">
                <a:solidFill>
                  <a:srgbClr val="FF0000"/>
                </a:solidFill>
              </a:rPr>
              <a:t>d</a:t>
            </a:r>
            <a:r>
              <a:rPr lang="en-US" altLang="zh-CN" b="1" dirty="0" err="1" smtClean="0">
                <a:solidFill>
                  <a:srgbClr val="FF0000"/>
                </a:solidFill>
              </a:rPr>
              <a:t>cSSc</a:t>
            </a:r>
            <a:r>
              <a:rPr lang="en-US" altLang="zh-CN" b="1" dirty="0" smtClean="0">
                <a:solidFill>
                  <a:srgbClr val="FF0000"/>
                </a:solidFill>
              </a:rPr>
              <a:t> vs. </a:t>
            </a:r>
            <a:r>
              <a:rPr lang="en-US" altLang="zh-CN" b="1" dirty="0" err="1" smtClean="0">
                <a:solidFill>
                  <a:srgbClr val="FF0000"/>
                </a:solidFill>
              </a:rPr>
              <a:t>lcSSc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692696"/>
            <a:ext cx="3893379" cy="237626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4005064"/>
            <a:ext cx="3893379" cy="2642587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51" y="692696"/>
            <a:ext cx="4181777" cy="2376264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5264" y="4052793"/>
            <a:ext cx="4176464" cy="2568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5438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1882</TotalTime>
  <Words>2653</Words>
  <Application>Microsoft Office PowerPoint</Application>
  <PresentationFormat>全屏显示(4:3)</PresentationFormat>
  <Paragraphs>314</Paragraphs>
  <Slides>56</Slides>
  <Notes>18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56</vt:i4>
      </vt:variant>
    </vt:vector>
  </HeadingPairs>
  <TitlesOfParts>
    <vt:vector size="57" baseType="lpstr">
      <vt:lpstr>Office 主题​​</vt:lpstr>
      <vt:lpstr>PowerPoint 演示文稿</vt:lpstr>
      <vt:lpstr>Hypermethylated genes</vt:lpstr>
      <vt:lpstr>Hypomethylated genes</vt:lpstr>
      <vt:lpstr>BRDT (bromodomain testis-specific gene)</vt:lpstr>
      <vt:lpstr>PowerPoint 演示文稿</vt:lpstr>
      <vt:lpstr>DDO (D-Aspartate Oxidase)</vt:lpstr>
      <vt:lpstr>PowerPoint 演示文稿</vt:lpstr>
      <vt:lpstr>FAM132A (Family With Sequence Similarity 132, Member A)</vt:lpstr>
      <vt:lpstr>PowerPoint 演示文稿</vt:lpstr>
      <vt:lpstr>HLA-DQA2 (HLA Class II Histocompatibility Antigen, DQ(6) Alpha Chain)</vt:lpstr>
      <vt:lpstr>PowerPoint 演示文稿</vt:lpstr>
      <vt:lpstr>NEK7 (NIMA-Related Kinase 7)</vt:lpstr>
      <vt:lpstr>PowerPoint 演示文稿</vt:lpstr>
      <vt:lpstr>PRIC285 (Peroxisomal Proliferator-Activated Receptor A-Interacting Complex 285 )/ HELZ2 (Helicase With Zinc Finger 2, Transcriptional Coactivator)</vt:lpstr>
      <vt:lpstr>PowerPoint 演示文稿</vt:lpstr>
      <vt:lpstr>SDF4 (Stromal Cell Derived Factor 4)</vt:lpstr>
      <vt:lpstr>PowerPoint 演示文稿</vt:lpstr>
      <vt:lpstr>SMAD3 (Mothers Against DPP Homolog 3)</vt:lpstr>
      <vt:lpstr>PowerPoint 演示文稿</vt:lpstr>
      <vt:lpstr>TLR1 (Toll-Like Receptor 1)</vt:lpstr>
      <vt:lpstr>PowerPoint 演示文稿</vt:lpstr>
      <vt:lpstr>CCDC85C (Coiled-coil domain containing 85c)</vt:lpstr>
      <vt:lpstr>PowerPoint 演示文稿</vt:lpstr>
      <vt:lpstr>COLEC11(Collectin Sub-Family Member 11)</vt:lpstr>
      <vt:lpstr>PowerPoint 演示文稿</vt:lpstr>
      <vt:lpstr>COX7A2 (Cytochrome C Oxidase Subunit VIIa Polypeptide 2)</vt:lpstr>
      <vt:lpstr>PowerPoint 演示文稿</vt:lpstr>
      <vt:lpstr>EIF2AK2 (Eukaryotic Translation Initiation Factor 2-Alpha Kinase 2)</vt:lpstr>
      <vt:lpstr>PowerPoint 演示文稿</vt:lpstr>
      <vt:lpstr>GFPT2 (Glutamine-Fructose-6-Phosphate Transaminase 2)</vt:lpstr>
      <vt:lpstr>PowerPoint 演示文稿</vt:lpstr>
      <vt:lpstr>HLA-DPB1(HLA Class II Histocompatibility Antigen, DP(W4) Beta Chain)</vt:lpstr>
      <vt:lpstr>PowerPoint 演示文稿</vt:lpstr>
      <vt:lpstr>HOOK2(Hook Microtubule-Tethering Protein 2)</vt:lpstr>
      <vt:lpstr>PowerPoint 演示文稿</vt:lpstr>
      <vt:lpstr>IFI44L (Interferon-Induced Protein 44-Like)</vt:lpstr>
      <vt:lpstr>PowerPoint 演示文稿</vt:lpstr>
      <vt:lpstr>IFITM1 (Interferon Induced Transmembrane Protein 1)</vt:lpstr>
      <vt:lpstr>PowerPoint 演示文稿</vt:lpstr>
      <vt:lpstr>IL17RA (Interleukin 17 Receptor A)</vt:lpstr>
      <vt:lpstr>PowerPoint 演示文稿</vt:lpstr>
      <vt:lpstr>LAMP3 (Lysosomal-Associated Membrane Protein 3)</vt:lpstr>
      <vt:lpstr>PowerPoint 演示文稿</vt:lpstr>
      <vt:lpstr>MX1 (MX Dynamin-Like GTPase 1)</vt:lpstr>
      <vt:lpstr>PowerPoint 演示文稿</vt:lpstr>
      <vt:lpstr>PARP9 (Poly (ADP-Ribose) Polymerase Family, Member 9)</vt:lpstr>
      <vt:lpstr>DTX3L (Deltex 3 Like; E3 Ubiquitin Ligase)</vt:lpstr>
      <vt:lpstr>PowerPoint 演示文稿</vt:lpstr>
      <vt:lpstr>RNF39 (Ring Finger Protein 39)</vt:lpstr>
      <vt:lpstr>PowerPoint 演示文稿</vt:lpstr>
      <vt:lpstr>TTC39C (Tetratricopeptide Repeat Domain 39C)/ C18orf17</vt:lpstr>
      <vt:lpstr>PowerPoint 演示文稿</vt:lpstr>
      <vt:lpstr>UPK3B (Uroplakin 3B)</vt:lpstr>
      <vt:lpstr>PowerPoint 演示文稿</vt:lpstr>
      <vt:lpstr>ZBTB46 (Zinc Finger And BTB Domain Containing 46)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Windows User</dc:creator>
  <cp:lastModifiedBy>Windows User</cp:lastModifiedBy>
  <cp:revision>28</cp:revision>
  <dcterms:created xsi:type="dcterms:W3CDTF">2015-12-21T01:43:35Z</dcterms:created>
  <dcterms:modified xsi:type="dcterms:W3CDTF">2015-12-22T09:06:15Z</dcterms:modified>
</cp:coreProperties>
</file>